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sldIdLst>
    <p:sldId id="265" r:id="rId2"/>
    <p:sldId id="256" r:id="rId3"/>
    <p:sldId id="283" r:id="rId4"/>
    <p:sldId id="281" r:id="rId5"/>
    <p:sldId id="282" r:id="rId6"/>
    <p:sldId id="277" r:id="rId7"/>
    <p:sldId id="270" r:id="rId8"/>
    <p:sldId id="271" r:id="rId9"/>
  </p:sldIdLst>
  <p:sldSz cx="9144000" cy="5715000" type="screen16x10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FFFF99"/>
    <a:srgbClr val="FFFFCC"/>
    <a:srgbClr val="0080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018" y="62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幻燈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點按此處添加母版副標題</a:t>
            </a:r>
            <a:endParaRPr lang="zh-CN" altLang="en-US"/>
          </a:p>
        </p:txBody>
      </p:sp>
      <p:sp>
        <p:nvSpPr>
          <p:cNvPr id="4" name="日期佔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腳佔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幻燈片編號佔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DE467-6551-4A55-943C-A60E5F7D2D0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90795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和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內容佔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點按此處編輯文本風格</a:t>
            </a:r>
          </a:p>
          <a:p>
            <a:pPr lvl="1"/>
            <a:r>
              <a:rPr lang="zh-TW" altLang="en-US" smtClean="0"/>
              <a:t>第二級</a:t>
            </a:r>
          </a:p>
          <a:p>
            <a:pPr lvl="2"/>
            <a:r>
              <a:rPr lang="zh-TW" altLang="en-US" smtClean="0"/>
              <a:t>第三級</a:t>
            </a:r>
          </a:p>
          <a:p>
            <a:pPr lvl="3"/>
            <a:r>
              <a:rPr lang="zh-TW" altLang="en-US" smtClean="0"/>
              <a:t>第四級</a:t>
            </a:r>
          </a:p>
          <a:p>
            <a:pPr lvl="4"/>
            <a:r>
              <a:rPr lang="zh-TW" altLang="en-US" smtClean="0"/>
              <a:t>第五級</a:t>
            </a:r>
            <a:endParaRPr lang="zh-CN" altLang="en-US"/>
          </a:p>
        </p:txBody>
      </p:sp>
      <p:sp>
        <p:nvSpPr>
          <p:cNvPr id="4" name="日期佔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腳佔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幻燈片編號佔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7A4CA-83CC-4841-9050-ACC2E155D4F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06554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部分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文本佔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</p:txBody>
      </p:sp>
      <p:sp>
        <p:nvSpPr>
          <p:cNvPr id="4" name="日期佔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腳佔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幻燈片編號佔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BD93E-3FD9-4470-A696-C5ABAB666F1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77101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內容佔位符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  <a:p>
            <a:pPr lvl="1"/>
            <a:r>
              <a:rPr lang="zh-TW" altLang="en-US" smtClean="0"/>
              <a:t>第二級</a:t>
            </a:r>
          </a:p>
          <a:p>
            <a:pPr lvl="2"/>
            <a:r>
              <a:rPr lang="zh-TW" altLang="en-US" smtClean="0"/>
              <a:t>第三級</a:t>
            </a:r>
          </a:p>
          <a:p>
            <a:pPr lvl="3"/>
            <a:r>
              <a:rPr lang="zh-TW" altLang="en-US" smtClean="0"/>
              <a:t>第四級</a:t>
            </a:r>
          </a:p>
          <a:p>
            <a:pPr lvl="4"/>
            <a:r>
              <a:rPr lang="zh-TW" altLang="en-US" smtClean="0"/>
              <a:t>第五級</a:t>
            </a:r>
            <a:endParaRPr lang="zh-CN" altLang="en-US"/>
          </a:p>
        </p:txBody>
      </p:sp>
      <p:sp>
        <p:nvSpPr>
          <p:cNvPr id="4" name="內容佔位符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  <a:p>
            <a:pPr lvl="1"/>
            <a:r>
              <a:rPr lang="zh-TW" altLang="en-US" smtClean="0"/>
              <a:t>第二級</a:t>
            </a:r>
          </a:p>
          <a:p>
            <a:pPr lvl="2"/>
            <a:r>
              <a:rPr lang="zh-TW" altLang="en-US" smtClean="0"/>
              <a:t>第三級</a:t>
            </a:r>
          </a:p>
          <a:p>
            <a:pPr lvl="3"/>
            <a:r>
              <a:rPr lang="zh-TW" altLang="en-US" smtClean="0"/>
              <a:t>第四級</a:t>
            </a:r>
          </a:p>
          <a:p>
            <a:pPr lvl="4"/>
            <a:r>
              <a:rPr lang="zh-TW" altLang="en-US" smtClean="0"/>
              <a:t>第五級</a:t>
            </a:r>
            <a:endParaRPr lang="zh-CN" altLang="en-US"/>
          </a:p>
        </p:txBody>
      </p:sp>
      <p:sp>
        <p:nvSpPr>
          <p:cNvPr id="5" name="日期佔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腳佔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幻燈片編號佔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492EA-6D51-4299-A3F5-A9DA209C163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9853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文本佔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</p:txBody>
      </p:sp>
      <p:sp>
        <p:nvSpPr>
          <p:cNvPr id="4" name="內容佔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  <a:p>
            <a:pPr lvl="1"/>
            <a:r>
              <a:rPr lang="zh-TW" altLang="en-US" smtClean="0"/>
              <a:t>第二級</a:t>
            </a:r>
          </a:p>
          <a:p>
            <a:pPr lvl="2"/>
            <a:r>
              <a:rPr lang="zh-TW" altLang="en-US" smtClean="0"/>
              <a:t>第三級</a:t>
            </a:r>
          </a:p>
          <a:p>
            <a:pPr lvl="3"/>
            <a:r>
              <a:rPr lang="zh-TW" altLang="en-US" smtClean="0"/>
              <a:t>第四級</a:t>
            </a:r>
          </a:p>
          <a:p>
            <a:pPr lvl="4"/>
            <a:r>
              <a:rPr lang="zh-TW" altLang="en-US" smtClean="0"/>
              <a:t>第五級</a:t>
            </a:r>
            <a:endParaRPr lang="zh-CN" altLang="en-US"/>
          </a:p>
        </p:txBody>
      </p:sp>
      <p:sp>
        <p:nvSpPr>
          <p:cNvPr id="5" name="文本佔位符 4"/>
          <p:cNvSpPr>
            <a:spLocks noGrp="1"/>
          </p:cNvSpPr>
          <p:nvPr>
            <p:ph type="body" sz="quarter" idx="3"/>
          </p:nvPr>
        </p:nvSpPr>
        <p:spPr>
          <a:xfrm>
            <a:off x="4645028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</p:txBody>
      </p:sp>
      <p:sp>
        <p:nvSpPr>
          <p:cNvPr id="6" name="內容佔位符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  <a:p>
            <a:pPr lvl="1"/>
            <a:r>
              <a:rPr lang="zh-TW" altLang="en-US" smtClean="0"/>
              <a:t>第二級</a:t>
            </a:r>
          </a:p>
          <a:p>
            <a:pPr lvl="2"/>
            <a:r>
              <a:rPr lang="zh-TW" altLang="en-US" smtClean="0"/>
              <a:t>第三級</a:t>
            </a:r>
          </a:p>
          <a:p>
            <a:pPr lvl="3"/>
            <a:r>
              <a:rPr lang="zh-TW" altLang="en-US" smtClean="0"/>
              <a:t>第四級</a:t>
            </a:r>
          </a:p>
          <a:p>
            <a:pPr lvl="4"/>
            <a:r>
              <a:rPr lang="zh-TW" altLang="en-US" smtClean="0"/>
              <a:t>第五級</a:t>
            </a:r>
            <a:endParaRPr lang="zh-CN" altLang="en-US"/>
          </a:p>
        </p:txBody>
      </p:sp>
      <p:sp>
        <p:nvSpPr>
          <p:cNvPr id="7" name="日期佔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腳佔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幻燈片編號佔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77B9-965C-4047-A4B1-F95FD39E463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89595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日期佔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腳佔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幻燈片編號佔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01BB63-4D8B-403B-8296-67DE1E11397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52749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佔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腳佔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幻燈片編號佔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A4AD2-7251-4AB7-AD43-DABC7E9C09B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53008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內容和說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3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內容佔位符 2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  <a:p>
            <a:pPr lvl="1"/>
            <a:r>
              <a:rPr lang="zh-TW" altLang="en-US" smtClean="0"/>
              <a:t>第二級</a:t>
            </a:r>
          </a:p>
          <a:p>
            <a:pPr lvl="2"/>
            <a:r>
              <a:rPr lang="zh-TW" altLang="en-US" smtClean="0"/>
              <a:t>第三級</a:t>
            </a:r>
          </a:p>
          <a:p>
            <a:pPr lvl="3"/>
            <a:r>
              <a:rPr lang="zh-TW" altLang="en-US" smtClean="0"/>
              <a:t>第四級</a:t>
            </a:r>
          </a:p>
          <a:p>
            <a:pPr lvl="4"/>
            <a:r>
              <a:rPr lang="zh-TW" altLang="en-US" smtClean="0"/>
              <a:t>第五級</a:t>
            </a:r>
            <a:endParaRPr lang="zh-CN" altLang="en-US"/>
          </a:p>
        </p:txBody>
      </p:sp>
      <p:sp>
        <p:nvSpPr>
          <p:cNvPr id="4" name="文本佔位符 3"/>
          <p:cNvSpPr>
            <a:spLocks noGrp="1"/>
          </p:cNvSpPr>
          <p:nvPr>
            <p:ph type="body" sz="half" idx="2"/>
          </p:nvPr>
        </p:nvSpPr>
        <p:spPr>
          <a:xfrm>
            <a:off x="457203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</p:txBody>
      </p:sp>
      <p:sp>
        <p:nvSpPr>
          <p:cNvPr id="5" name="日期佔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腳佔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幻燈片編號佔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C877A-4655-4362-A05A-280440998E7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05740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圖片和說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圖片佔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佔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點按此處編輯文本風格</a:t>
            </a:r>
          </a:p>
        </p:txBody>
      </p:sp>
      <p:sp>
        <p:nvSpPr>
          <p:cNvPr id="5" name="日期佔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腳佔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幻燈片編號佔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04C0BE-FD09-4A2D-A607-B59FCF0F556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4205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和縱向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縱向標題佔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點按此處編輯文本風格</a:t>
            </a:r>
          </a:p>
          <a:p>
            <a:pPr lvl="1"/>
            <a:r>
              <a:rPr lang="zh-TW" altLang="en-US" smtClean="0"/>
              <a:t>第二級</a:t>
            </a:r>
          </a:p>
          <a:p>
            <a:pPr lvl="2"/>
            <a:r>
              <a:rPr lang="zh-TW" altLang="en-US" smtClean="0"/>
              <a:t>第三級</a:t>
            </a:r>
          </a:p>
          <a:p>
            <a:pPr lvl="3"/>
            <a:r>
              <a:rPr lang="zh-TW" altLang="en-US" smtClean="0"/>
              <a:t>第四級</a:t>
            </a:r>
          </a:p>
          <a:p>
            <a:pPr lvl="4"/>
            <a:r>
              <a:rPr lang="zh-TW" altLang="en-US" smtClean="0"/>
              <a:t>第五級</a:t>
            </a:r>
            <a:endParaRPr lang="zh-CN" altLang="en-US"/>
          </a:p>
        </p:txBody>
      </p:sp>
      <p:sp>
        <p:nvSpPr>
          <p:cNvPr id="4" name="日期佔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腳佔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幻燈片編號佔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21DABF-C992-4E29-8159-EA4167CDB25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49395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縱向標題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縱向標題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zh-TW" altLang="en-US" smtClean="0"/>
              <a:t>點按此處編輯母版標題風格</a:t>
            </a:r>
            <a:endParaRPr lang="zh-CN" altLang="en-US"/>
          </a:p>
        </p:txBody>
      </p:sp>
      <p:sp>
        <p:nvSpPr>
          <p:cNvPr id="3" name="縱向標題佔位符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zh-TW" altLang="en-US" smtClean="0"/>
              <a:t>點按此處編輯文本風格</a:t>
            </a:r>
          </a:p>
          <a:p>
            <a:pPr lvl="1"/>
            <a:r>
              <a:rPr lang="zh-TW" altLang="en-US" smtClean="0"/>
              <a:t>第二級</a:t>
            </a:r>
          </a:p>
          <a:p>
            <a:pPr lvl="2"/>
            <a:r>
              <a:rPr lang="zh-TW" altLang="en-US" smtClean="0"/>
              <a:t>第三級</a:t>
            </a:r>
          </a:p>
          <a:p>
            <a:pPr lvl="3"/>
            <a:r>
              <a:rPr lang="zh-TW" altLang="en-US" smtClean="0"/>
              <a:t>第四級</a:t>
            </a:r>
          </a:p>
          <a:p>
            <a:pPr lvl="4"/>
            <a:r>
              <a:rPr lang="zh-TW" altLang="en-US" smtClean="0"/>
              <a:t>第五級</a:t>
            </a:r>
            <a:endParaRPr lang="zh-CN" altLang="en-US"/>
          </a:p>
        </p:txBody>
      </p:sp>
      <p:sp>
        <p:nvSpPr>
          <p:cNvPr id="4" name="日期佔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腳佔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幻燈片編號佔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2ACF45-AF9A-498B-9946-5C813EB2333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25347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ntust-ppt003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  <a:endParaRPr lang="en-US" altLang="zh-TW" smtClean="0"/>
          </a:p>
          <a:p>
            <a:pPr lvl="1"/>
            <a:r>
              <a:rPr lang="zh-TW" altLang="en-US" smtClean="0"/>
              <a:t>第二層</a:t>
            </a:r>
            <a:endParaRPr lang="en-US" altLang="zh-TW" smtClean="0"/>
          </a:p>
          <a:p>
            <a:pPr lvl="2"/>
            <a:r>
              <a:rPr lang="zh-TW" altLang="en-US" smtClean="0"/>
              <a:t>第三層</a:t>
            </a:r>
            <a:endParaRPr lang="en-US" altLang="zh-TW" smtClean="0"/>
          </a:p>
          <a:p>
            <a:pPr lvl="3"/>
            <a:r>
              <a:rPr lang="zh-TW" altLang="en-US" smtClean="0"/>
              <a:t>第四層</a:t>
            </a:r>
            <a:endParaRPr lang="en-US" altLang="zh-TW" smtClean="0"/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032429-59B2-4514-9D18-56441A9DC2D1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-102" charset="0"/>
          <a:ea typeface="新細明體" pitchFamily="-102" charset="-120"/>
          <a:cs typeface="新細明體" pitchFamily="-102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-102" charset="0"/>
          <a:ea typeface="新細明體" pitchFamily="-102" charset="-120"/>
          <a:cs typeface="新細明體" pitchFamily="-102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-102" charset="0"/>
          <a:ea typeface="新細明體" pitchFamily="-102" charset="-120"/>
          <a:cs typeface="新細明體" pitchFamily="-102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-102" charset="0"/>
          <a:ea typeface="新細明體" pitchFamily="-102" charset="-120"/>
          <a:cs typeface="新細明體" pitchFamily="-102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-102" charset="0"/>
          <a:ea typeface="新細明體" pitchFamily="-102" charset="-120"/>
          <a:cs typeface="新細明體" pitchFamily="-102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-102" charset="0"/>
          <a:ea typeface="新細明體" pitchFamily="-102" charset="-120"/>
          <a:cs typeface="新細明體" pitchFamily="-102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-102" charset="0"/>
          <a:ea typeface="新細明體" pitchFamily="-102" charset="-120"/>
          <a:cs typeface="新細明體" pitchFamily="-102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itchFamily="-102" charset="0"/>
          <a:ea typeface="新細明體" pitchFamily="-102" charset="-120"/>
          <a:cs typeface="新細明體" pitchFamily="-102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new.cle.ntust.edu.tw/ezfiles/110/1110/img/2189/510516733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new.cle.ntust.edu.tw/ezfiles/110/1110/img/2189/510516733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41476"/>
            <a:ext cx="7272808" cy="2088232"/>
          </a:xfrm>
        </p:spPr>
        <p:txBody>
          <a:bodyPr/>
          <a:lstStyle/>
          <a:p>
            <a:pPr algn="l"/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度四年制學生英文必修領域課程修習辦法說明</a:t>
            </a:r>
            <a:endParaRPr lang="zh-CN" alt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0" y="193204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重點摘要</a:t>
            </a: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179512" y="1129308"/>
          <a:ext cx="8784976" cy="42901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9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25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619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u="none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入學時</a:t>
                      </a:r>
                      <a:endParaRPr lang="zh-TW" altLang="en-US" sz="3200" u="none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參加「入學分級會考」或申請免參加會考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815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u="none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入學後</a:t>
                      </a:r>
                      <a:endParaRPr lang="zh-TW" altLang="en-US" sz="3200" u="none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修習英文必修領域課程（大一英文、必選修英文）</a:t>
                      </a:r>
                      <a:r>
                        <a:rPr lang="zh-TW" altLang="en-US" sz="3200" b="1" u="none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共</a:t>
                      </a:r>
                      <a:r>
                        <a:rPr lang="en-US" altLang="zh-TW" sz="3200" b="1" u="none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  <a:r>
                        <a:rPr lang="zh-TW" altLang="en-US" sz="3200" b="1" u="none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學分</a:t>
                      </a:r>
                      <a:endParaRPr lang="zh-TW" altLang="en-US" sz="3200" u="none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005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u="none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畢業前</a:t>
                      </a:r>
                      <a:endParaRPr lang="zh-TW" altLang="en-US" sz="3200" u="none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通過「校定英文能力檢測」</a:t>
                      </a:r>
                      <a:r>
                        <a:rPr lang="en-US" altLang="zh-TW" sz="32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32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自行報考一項官方英檢測驗，取得成績</a:t>
                      </a:r>
                      <a:r>
                        <a:rPr lang="en-US" altLang="zh-TW" sz="3200" b="1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5292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入學分級會考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佔位符 2"/>
          <p:cNvSpPr txBox="1">
            <a:spLocks/>
          </p:cNvSpPr>
          <p:nvPr/>
        </p:nvSpPr>
        <p:spPr bwMode="auto">
          <a:xfrm>
            <a:off x="0" y="1057300"/>
            <a:ext cx="9144000" cy="3672408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0" indent="-7429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每位新生入學都要參加 </a:t>
            </a:r>
            <a: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或申請免參加會考</a:t>
            </a:r>
            <a: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，結果作為大一英文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分班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或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抵免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、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免修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依據。</a:t>
            </a:r>
            <a:endParaRPr kumimoji="1" lang="en-US" altLang="zh-TW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742950" marR="0" lvl="0" indent="-7429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申請免參加入學分級會考，需在開學後兩周內完成複查；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未完成複查視為未參加會考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</a:t>
            </a:r>
            <a:endParaRPr kumimoji="1" lang="en-US" altLang="zh-TW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742950" marR="0" lvl="0" indent="-7429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en-US" altLang="zh-TW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108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學年起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未參加入學分級會考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之學生，將編入大一英文班級，且</a:t>
            </a:r>
            <a:r>
              <a:rPr kumimoji="1" lang="zh-TW" altLang="en-US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不得抵免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必選修英文課程，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須修滿</a:t>
            </a:r>
            <a:r>
              <a:rPr kumimoji="1" lang="en-US" altLang="zh-TW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</a:t>
            </a:r>
            <a:r>
              <a:rPr kumimoji="1" lang="zh-TW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學分</a:t>
            </a: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</a:t>
            </a:r>
            <a:endParaRPr kumimoji="1" lang="zh-CN" altLang="en-US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-6821"/>
            <a:ext cx="8229600" cy="952500"/>
          </a:xfrm>
        </p:spPr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修習英文必修領域課程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841276"/>
            <a:ext cx="9144000" cy="4248472"/>
          </a:xfrm>
        </p:spPr>
        <p:txBody>
          <a:bodyPr/>
          <a:lstStyle/>
          <a:p>
            <a:pPr marL="85725" indent="0">
              <a:buNone/>
            </a:pPr>
            <a:r>
              <a:rPr lang="zh-TW" altLang="en-US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大一共同必修英文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6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必選修英文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，共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學分</a:t>
            </a: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544741"/>
              </p:ext>
            </p:extLst>
          </p:nvPr>
        </p:nvGraphicFramePr>
        <p:xfrm>
          <a:off x="35496" y="1561357"/>
          <a:ext cx="9073008" cy="3527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8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1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22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7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【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未抵免任何課程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】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入學會考未達 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CEFR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* 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B1</a:t>
                      </a:r>
                      <a:endParaRPr lang="zh-TW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修習大一英文</a:t>
                      </a:r>
                      <a:r>
                        <a:rPr lang="en-US" altLang="zh-TW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lang="zh-TW" altLang="en-US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門，</a:t>
                      </a:r>
                      <a:r>
                        <a:rPr lang="en-US" altLang="zh-TW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altLang="en-US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學分、必選修英文</a:t>
                      </a:r>
                      <a:r>
                        <a:rPr lang="en-US" altLang="zh-TW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  <a:r>
                        <a:rPr lang="zh-TW" altLang="en-US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門，</a:t>
                      </a:r>
                      <a:r>
                        <a:rPr lang="en-US" altLang="zh-TW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lang="zh-TW" altLang="en-US" sz="18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學分</a:t>
                      </a:r>
                      <a:endParaRPr lang="zh-TW" altLang="en-US" sz="18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459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【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抵免、免修大一英文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】</a:t>
                      </a:r>
                      <a:endParaRPr lang="zh-TW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入學會考達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B1</a:t>
                      </a:r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或申請免參加會考並完成複查者</a:t>
                      </a:r>
                      <a:endParaRPr lang="zh-TW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大一英文免修</a:t>
                      </a: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門、抵免</a:t>
                      </a:r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門，得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學分，需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修習必選修英文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學分</a:t>
                      </a:r>
                      <a:endParaRPr lang="zh-TW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9682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【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抵免必選修英文</a:t>
                      </a: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】</a:t>
                      </a:r>
                      <a:endParaRPr lang="zh-TW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入學後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參加官方英文檢定測驗，取得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B2</a:t>
                      </a:r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以上成績</a:t>
                      </a:r>
                      <a:endParaRPr lang="zh-TW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可抵免必選修英文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學分</a:t>
                      </a:r>
                      <a:endParaRPr lang="zh-TW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5686">
                <a:tc vMerge="1">
                  <a:txBody>
                    <a:bodyPr/>
                    <a:lstStyle/>
                    <a:p>
                      <a:endParaRPr lang="zh-TW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入學後</a:t>
                      </a:r>
                      <a:r>
                        <a:rPr lang="zh-TW" altLang="en-US" sz="20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參加官方英文檢定測驗，取得 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C1</a:t>
                      </a:r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以上成績</a:t>
                      </a:r>
                      <a:endParaRPr lang="zh-TW" altLang="en-US" sz="20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可抵免必選修英文</a:t>
                      </a:r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學分</a:t>
                      </a:r>
                      <a:endParaRPr lang="zh-TW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0" y="508974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* 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CEFR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係指「歐洲共同語言參考標準」</a:t>
            </a:r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5641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56692"/>
          </a:xfrm>
        </p:spPr>
        <p:txBody>
          <a:bodyPr/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臺科大適用英文測驗與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CEFR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對照表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87532"/>
              </p:ext>
            </p:extLst>
          </p:nvPr>
        </p:nvGraphicFramePr>
        <p:xfrm>
          <a:off x="143508" y="736050"/>
          <a:ext cx="8856984" cy="4302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1007">
                <a:tc>
                  <a:txBody>
                    <a:bodyPr/>
                    <a:lstStyle/>
                    <a:p>
                      <a:pPr algn="l"/>
                      <a:r>
                        <a:rPr lang="zh-TW" altLang="en-US" sz="24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測驗名稱</a:t>
                      </a:r>
                      <a:endParaRPr lang="zh-TW" altLang="en-US" sz="2000" b="1" dirty="0">
                        <a:solidFill>
                          <a:srgbClr val="0000FF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CEFR</a:t>
                      </a:r>
                      <a:r>
                        <a:rPr lang="zh-TW" altLang="en-US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r>
                        <a:rPr lang="en-US" altLang="zh-TW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B1</a:t>
                      </a:r>
                      <a:endParaRPr lang="zh-TW" altLang="en-US" sz="2800" b="1" dirty="0">
                        <a:solidFill>
                          <a:srgbClr val="0000FF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CEFR</a:t>
                      </a:r>
                      <a:r>
                        <a:rPr lang="zh-TW" altLang="en-US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r>
                        <a:rPr lang="en-US" altLang="zh-TW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B2</a:t>
                      </a:r>
                      <a:endParaRPr lang="zh-TW" altLang="en-US" sz="2800" b="1" dirty="0">
                        <a:solidFill>
                          <a:srgbClr val="0000FF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CEFR</a:t>
                      </a:r>
                      <a:r>
                        <a:rPr lang="zh-TW" altLang="en-US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r>
                        <a:rPr lang="en-US" altLang="zh-TW" sz="2800" b="1" dirty="0" smtClean="0">
                          <a:solidFill>
                            <a:srgbClr val="0000FF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C1</a:t>
                      </a:r>
                      <a:endParaRPr lang="zh-TW" altLang="en-US" sz="2800" b="1" dirty="0">
                        <a:solidFill>
                          <a:srgbClr val="0000FF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711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多益英語測驗 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(TOEIC)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550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785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945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711">
                <a:tc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多益口說與寫作測驗</a:t>
                      </a:r>
                      <a:r>
                        <a:rPr lang="zh-TW" altLang="en-US" sz="1400" b="1" baseline="0" dirty="0" smtClean="0"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r>
                        <a:rPr lang="en-US" altLang="zh-TW" sz="14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(TOEIC SW)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--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310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360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0893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全民英檢 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(GEPT) 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中級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聽說讀寫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中高級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聽說讀寫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高級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聽說讀寫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endParaRPr lang="zh-TW" altLang="en-US" sz="1800" b="1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711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雅思測驗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(IELTS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5.5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7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711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托福 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(TOEFL) ITP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460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543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627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711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托福 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(TOEFL) </a:t>
                      </a:r>
                      <a:r>
                        <a:rPr lang="en-US" altLang="zh-TW" sz="1800" b="1" dirty="0" err="1" smtClean="0">
                          <a:latin typeface="微軟正黑體" pitchFamily="34" charset="-120"/>
                          <a:ea typeface="微軟正黑體" pitchFamily="34" charset="-120"/>
                        </a:rPr>
                        <a:t>iBT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42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72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95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1244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劍橋領思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-</a:t>
                      </a:r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職場英語檢測 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en-US" altLang="zh-TW" sz="1800" b="1" dirty="0" err="1" smtClean="0">
                          <a:latin typeface="微軟正黑體" pitchFamily="34" charset="-120"/>
                          <a:ea typeface="微軟正黑體" pitchFamily="34" charset="-120"/>
                        </a:rPr>
                        <a:t>Linguaskill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 Business)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140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160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180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01777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劍橋國際英語認證 </a:t>
                      </a:r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(Cambridge Main Suite)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Preliminary English Test (PET)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First Certificate in English (FCE) 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Certificate in Advanced English (CAE) </a:t>
                      </a:r>
                      <a:endParaRPr lang="zh-TW" altLang="en-US" sz="18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0" y="5017740"/>
            <a:ext cx="120649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臺科大英文必修領域課程修習辦法</a:t>
            </a:r>
            <a:r>
              <a:rPr lang="en-US" altLang="zh-TW" sz="14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en-US" altLang="zh-TW" sz="1400" b="1" dirty="0" smtClean="0">
                <a:latin typeface="微軟正黑體" pitchFamily="34" charset="-120"/>
                <a:ea typeface="微軟正黑體" pitchFamily="34" charset="-120"/>
                <a:hlinkClick r:id="rId2"/>
              </a:rPr>
              <a:t> https://new.cle.ntust.edu.tw/ezfiles/110/1110/img/2189/510516733.pdf</a:t>
            </a:r>
            <a:r>
              <a:rPr lang="zh-TW" altLang="en-US" sz="1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704"/>
            <a:ext cx="8229600" cy="766564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抵免、免修注意事項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697260"/>
            <a:ext cx="9144000" cy="4608512"/>
          </a:xfrm>
        </p:spPr>
        <p:txBody>
          <a:bodyPr/>
          <a:lstStyle/>
          <a:p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抵免必選修英文課程，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每學期</a:t>
            </a:r>
            <a:r>
              <a:rPr lang="zh-TW" altLang="en-US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開學後兩週內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期末考開始兩週內，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持</a:t>
            </a:r>
            <a:r>
              <a:rPr lang="zh-TW" altLang="en-US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入學後</a:t>
            </a:r>
            <a:r>
              <a:rPr lang="en-US" altLang="zh-TW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(8</a:t>
            </a:r>
            <a:r>
              <a:rPr lang="zh-TW" altLang="en-US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800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2800" b="1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申請日兩年內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英檢測驗成績申請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抵免英文課程與已修畢之學分，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合計不得超過 </a:t>
            </a:r>
            <a:r>
              <a:rPr lang="en-US" altLang="zh-TW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 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</a:t>
            </a:r>
            <a:endParaRPr lang="en-US" altLang="zh-TW" sz="28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臺科大適用英文測驗：多益英語測驗 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(TOEIC)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、多益口說與寫作測驗 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(TOEIC SW)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、全民英檢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(GEPT)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、雅思測驗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(IELTS)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、托福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(TOEFL)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、劍橋領思職場英語檢測 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sz="2200" b="1" dirty="0" err="1" smtClean="0">
                <a:latin typeface="微軟正黑體" pitchFamily="34" charset="-120"/>
                <a:ea typeface="微軟正黑體" pitchFamily="34" charset="-120"/>
              </a:rPr>
              <a:t>Linguaskill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 Business)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、劍橋國際英語認證 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(Cambridge Main Suite)</a:t>
            </a:r>
          </a:p>
          <a:p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詳見臺科大英文必修領域課程修習辦法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800" b="1" dirty="0" smtClean="0">
                <a:latin typeface="微軟正黑體" pitchFamily="34" charset="-120"/>
                <a:ea typeface="微軟正黑體" pitchFamily="34" charset="-120"/>
                <a:hlinkClick r:id="rId2"/>
              </a:rPr>
              <a:t>https://new.cle.ntust.edu.tw/ezfiles/110/1110/img/2189/510516733.pdf</a:t>
            </a:r>
            <a:endParaRPr lang="zh-TW" altLang="en-US" sz="18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0397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697260"/>
            <a:ext cx="9144000" cy="5017740"/>
          </a:xfrm>
        </p:spPr>
        <p:txBody>
          <a:bodyPr/>
          <a:lstStyle/>
          <a:p>
            <a:pPr marL="0" indent="0">
              <a:buNone/>
            </a:pPr>
            <a:r>
              <a:rPr lang="zh-TW" altLang="en-US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入學後至大四第一學期結束前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，自行報考官方英 語檢定測驗，依成績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完成登錄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修習「英文實務</a:t>
            </a:r>
            <a:r>
              <a:rPr lang="zh-TW" altLang="en-US" sz="3600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en-US" altLang="zh-TW" sz="2800" b="1" dirty="0">
              <a:solidFill>
                <a:srgbClr val="0066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5875" y="0"/>
            <a:ext cx="9144000" cy="817563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畢業前通過「校定英文能力檢測」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520792"/>
              </p:ext>
            </p:extLst>
          </p:nvPr>
        </p:nvGraphicFramePr>
        <p:xfrm>
          <a:off x="2" y="1849388"/>
          <a:ext cx="9143999" cy="326172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35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160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英檢成績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登錄或修課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申辦時間及方式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7948">
                <a:tc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達</a:t>
                      </a:r>
                      <a:r>
                        <a:rPr lang="en-US" altLang="zh-TW" sz="28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B1</a:t>
                      </a:r>
                      <a:endParaRPr lang="zh-TW" altLang="en-US" sz="28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登錄「校定英文能力檢測」</a:t>
                      </a:r>
                      <a:endParaRPr lang="zh-TW" altLang="en-US" sz="2800" b="1" dirty="0"/>
                    </a:p>
                  </a:txBody>
                  <a:tcPr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每學期開學後兩週內或期末考開始兩週內申請登錄</a:t>
                      </a:r>
                      <a:endParaRPr lang="en-US" altLang="zh-TW" sz="2800" b="1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13697">
                <a:tc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未達</a:t>
                      </a:r>
                      <a:r>
                        <a:rPr lang="en-US" altLang="zh-TW" sz="28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B1</a:t>
                      </a:r>
                      <a:endParaRPr lang="zh-TW" altLang="en-US" sz="280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修習「英文實務」（</a:t>
                      </a:r>
                      <a:r>
                        <a:rPr lang="en-US" altLang="zh-TW" sz="28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 </a:t>
                      </a:r>
                      <a:r>
                        <a:rPr lang="zh-TW" altLang="en-US" sz="28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學分）</a:t>
                      </a:r>
                      <a:endParaRPr lang="zh-TW" altLang="en-US" sz="28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u="sng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開學後兩周內</a:t>
                      </a:r>
                      <a:r>
                        <a:rPr lang="en-US" altLang="zh-TW" sz="24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加退選期間</a:t>
                      </a:r>
                      <a:r>
                        <a:rPr lang="en-US" altLang="zh-TW" sz="24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持成績單至語言中心加選「英文實務」</a:t>
                      </a:r>
                      <a:endParaRPr lang="en-US" altLang="zh-TW" sz="2400" b="1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※</a:t>
                      </a:r>
                      <a:r>
                        <a:rPr lang="zh-TW" altLang="en-US" sz="24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未出具成績單者，不得選課</a:t>
                      </a:r>
                      <a:endParaRPr lang="zh-TW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672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697260"/>
            <a:ext cx="8856984" cy="501774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入學後、畢業前，自行參與一項官方英檢測驗</a:t>
            </a:r>
            <a:endParaRPr lang="en-US" alt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buFont typeface="Wingdings" pitchFamily="2" charset="2"/>
              <a:buChar char="p"/>
            </a:pPr>
            <a:r>
              <a:rPr lang="zh-TW" altLang="en-US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成績未達</a:t>
            </a:r>
            <a:r>
              <a:rPr lang="en-US" altLang="zh-TW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B1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，修習「英文實務」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學分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lvl="1">
              <a:buFont typeface="Wingdings" pitchFamily="2" charset="2"/>
              <a:buChar char="p"/>
            </a:pPr>
            <a:r>
              <a:rPr lang="zh-TW" altLang="en-US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成績達</a:t>
            </a:r>
            <a:r>
              <a:rPr lang="en-US" altLang="zh-TW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B1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，登錄通過「校定英文能力檢測」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>
              <a:buFont typeface="Wingdings" pitchFamily="2" charset="2"/>
              <a:buChar char="p"/>
            </a:pPr>
            <a:r>
              <a:rPr lang="zh-TW" altLang="en-US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成績達</a:t>
            </a:r>
            <a:r>
              <a:rPr lang="en-US" altLang="zh-TW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B2</a:t>
            </a:r>
            <a:r>
              <a:rPr lang="zh-TW" altLang="en-US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C1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，登錄通過「校定英文能力檢測」，並可申請抵免必選修英文課程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學分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沒有官方英檢測驗成績，無法登錄「校定英文能力檢測」亦無法修習「英文實務」，不能畢業</a:t>
            </a:r>
            <a:endParaRPr lang="en-US" altLang="zh-TW" sz="28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各項申請所附之官方英檢成績證明，其測驗時間皆須為</a:t>
            </a:r>
            <a:r>
              <a:rPr lang="zh-TW" altLang="en-US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入學後及申請日之兩年內</a:t>
            </a:r>
            <a:endParaRPr lang="en-US" altLang="zh-TW" sz="28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5875" y="0"/>
            <a:ext cx="9144000" cy="817563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重點總結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916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新細明體"/>
      </a:majorFont>
      <a:minorFont>
        <a:latin typeface="Arial"/>
        <a:ea typeface="新細明體"/>
        <a:cs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7426</TotalTime>
  <Words>846</Words>
  <Application>Microsoft Office PowerPoint</Application>
  <PresentationFormat>如螢幕大小 (16:10)</PresentationFormat>
  <Paragraphs>88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3" baseType="lpstr">
      <vt:lpstr>微軟正黑體</vt:lpstr>
      <vt:lpstr>新細明體</vt:lpstr>
      <vt:lpstr>Arial</vt:lpstr>
      <vt:lpstr>Wingdings</vt:lpstr>
      <vt:lpstr>預設簡報設計</vt:lpstr>
      <vt:lpstr>110學年度四年制學生英文必修領域課程修習辦法說明</vt:lpstr>
      <vt:lpstr>PowerPoint 簡報</vt:lpstr>
      <vt:lpstr>入學分級會考</vt:lpstr>
      <vt:lpstr>修習英文必修領域課程</vt:lpstr>
      <vt:lpstr>臺科大適用英文測驗與CEFR對照表</vt:lpstr>
      <vt:lpstr>抵免、免修注意事項</vt:lpstr>
      <vt:lpstr>畢業前通過「校定英文能力檢測」</vt:lpstr>
      <vt:lpstr>重點總結</vt:lpstr>
    </vt:vector>
  </TitlesOfParts>
  <Company>BLUESHI ART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BLUESHI</dc:creator>
  <cp:lastModifiedBy>user</cp:lastModifiedBy>
  <cp:revision>171</cp:revision>
  <dcterms:created xsi:type="dcterms:W3CDTF">2013-01-12T18:40:56Z</dcterms:created>
  <dcterms:modified xsi:type="dcterms:W3CDTF">2022-02-09T09:22:50Z</dcterms:modified>
</cp:coreProperties>
</file>