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5" r:id="rId1"/>
  </p:sldMasterIdLst>
  <p:notesMasterIdLst>
    <p:notesMasterId r:id="rId30"/>
  </p:notesMasterIdLst>
  <p:handoutMasterIdLst>
    <p:handoutMasterId r:id="rId31"/>
  </p:handoutMasterIdLst>
  <p:sldIdLst>
    <p:sldId id="256" r:id="rId2"/>
    <p:sldId id="257" r:id="rId3"/>
    <p:sldId id="336" r:id="rId4"/>
    <p:sldId id="337" r:id="rId5"/>
    <p:sldId id="338" r:id="rId6"/>
    <p:sldId id="339" r:id="rId7"/>
    <p:sldId id="340" r:id="rId8"/>
    <p:sldId id="341" r:id="rId9"/>
    <p:sldId id="342" r:id="rId10"/>
    <p:sldId id="343" r:id="rId11"/>
    <p:sldId id="344" r:id="rId12"/>
    <p:sldId id="345" r:id="rId13"/>
    <p:sldId id="396" r:id="rId14"/>
    <p:sldId id="346" r:id="rId15"/>
    <p:sldId id="395" r:id="rId16"/>
    <p:sldId id="378" r:id="rId17"/>
    <p:sldId id="379" r:id="rId18"/>
    <p:sldId id="380" r:id="rId19"/>
    <p:sldId id="381" r:id="rId20"/>
    <p:sldId id="382" r:id="rId21"/>
    <p:sldId id="383" r:id="rId22"/>
    <p:sldId id="384" r:id="rId23"/>
    <p:sldId id="385" r:id="rId24"/>
    <p:sldId id="386" r:id="rId25"/>
    <p:sldId id="387" r:id="rId26"/>
    <p:sldId id="392" r:id="rId27"/>
    <p:sldId id="393" r:id="rId28"/>
    <p:sldId id="310" r:id="rId2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7ABD"/>
    <a:srgbClr val="79ADDD"/>
    <a:srgbClr val="A9BBCB"/>
    <a:srgbClr val="6888A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69" autoAdjust="0"/>
    <p:restoredTop sz="85643" autoAdjust="0"/>
  </p:normalViewPr>
  <p:slideViewPr>
    <p:cSldViewPr snapToGrid="0">
      <p:cViewPr varScale="1">
        <p:scale>
          <a:sx n="70" d="100"/>
          <a:sy n="70" d="100"/>
        </p:scale>
        <p:origin x="110" y="7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EFFFECF4-4979-4F13-BD87-5A0A383FB931}" type="datetimeFigureOut">
              <a:rPr lang="zh-TW" altLang="en-US" smtClean="0"/>
              <a:t>2018/12/7</a:t>
            </a:fld>
            <a:endParaRPr lang="zh-TW" alt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6CB1E3-F362-4AA1-A738-36230CF4D165}" type="slidenum">
              <a:rPr lang="zh-TW" altLang="en-US" smtClean="0"/>
              <a:t>‹#›</a:t>
            </a:fld>
            <a:endParaRPr lang="zh-TW" altLang="en-US"/>
          </a:p>
        </p:txBody>
      </p:sp>
    </p:spTree>
    <p:extLst>
      <p:ext uri="{BB962C8B-B14F-4D97-AF65-F5344CB8AC3E}">
        <p14:creationId xmlns:p14="http://schemas.microsoft.com/office/powerpoint/2010/main" val="14838723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8468041C-C47C-4614-A711-3B62E9BCE348}" type="datetimeFigureOut">
              <a:rPr lang="zh-TW" altLang="en-US" smtClean="0"/>
              <a:t>2018/12/7</a:t>
            </a:fld>
            <a:endParaRPr lang="zh-TW"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ltLang="zh-TW" smtClean="0"/>
              <a:t>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EB0AA7-7B44-44B6-A32D-DF2DEF39F673}" type="slidenum">
              <a:rPr lang="zh-TW" altLang="en-US" smtClean="0"/>
              <a:t>‹#›</a:t>
            </a:fld>
            <a:endParaRPr lang="zh-TW" altLang="en-US"/>
          </a:p>
        </p:txBody>
      </p:sp>
    </p:spTree>
    <p:extLst>
      <p:ext uri="{BB962C8B-B14F-4D97-AF65-F5344CB8AC3E}">
        <p14:creationId xmlns:p14="http://schemas.microsoft.com/office/powerpoint/2010/main" val="4021375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TW" altLang="en-US" dirty="0"/>
          </a:p>
        </p:txBody>
      </p:sp>
      <p:sp>
        <p:nvSpPr>
          <p:cNvPr id="4" name="Slide Number Placeholder 3"/>
          <p:cNvSpPr>
            <a:spLocks noGrp="1"/>
          </p:cNvSpPr>
          <p:nvPr>
            <p:ph type="sldNum" sz="quarter" idx="10"/>
          </p:nvPr>
        </p:nvSpPr>
        <p:spPr/>
        <p:txBody>
          <a:bodyPr/>
          <a:lstStyle/>
          <a:p>
            <a:fld id="{D5EB0AA7-7B44-44B6-A32D-DF2DEF39F673}" type="slidenum">
              <a:rPr lang="zh-TW" altLang="en-US" smtClean="0"/>
              <a:t>5</a:t>
            </a:fld>
            <a:endParaRPr lang="zh-TW" altLang="en-US"/>
          </a:p>
        </p:txBody>
      </p:sp>
    </p:spTree>
    <p:extLst>
      <p:ext uri="{BB962C8B-B14F-4D97-AF65-F5344CB8AC3E}">
        <p14:creationId xmlns:p14="http://schemas.microsoft.com/office/powerpoint/2010/main" val="1209256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TW" altLang="en-US" dirty="0"/>
          </a:p>
        </p:txBody>
      </p:sp>
      <p:sp>
        <p:nvSpPr>
          <p:cNvPr id="4" name="Slide Number Placeholder 3"/>
          <p:cNvSpPr>
            <a:spLocks noGrp="1"/>
          </p:cNvSpPr>
          <p:nvPr>
            <p:ph type="sldNum" sz="quarter" idx="10"/>
          </p:nvPr>
        </p:nvSpPr>
        <p:spPr/>
        <p:txBody>
          <a:bodyPr/>
          <a:lstStyle/>
          <a:p>
            <a:fld id="{D5EB0AA7-7B44-44B6-A32D-DF2DEF39F673}" type="slidenum">
              <a:rPr lang="zh-TW" altLang="en-US" smtClean="0"/>
              <a:t>13</a:t>
            </a:fld>
            <a:endParaRPr lang="zh-TW" altLang="en-US"/>
          </a:p>
        </p:txBody>
      </p:sp>
    </p:spTree>
    <p:extLst>
      <p:ext uri="{BB962C8B-B14F-4D97-AF65-F5344CB8AC3E}">
        <p14:creationId xmlns:p14="http://schemas.microsoft.com/office/powerpoint/2010/main" val="3680527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ltLang="zh-TW"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TW" smtClean="0"/>
              <a:t>Click to edit Master subtitle style</a:t>
            </a:r>
            <a:endParaRPr lang="en-US" dirty="0"/>
          </a:p>
        </p:txBody>
      </p:sp>
      <p:sp>
        <p:nvSpPr>
          <p:cNvPr id="4" name="Date Placeholder 3"/>
          <p:cNvSpPr>
            <a:spLocks noGrp="1"/>
          </p:cNvSpPr>
          <p:nvPr>
            <p:ph type="dt" sz="half" idx="10"/>
          </p:nvPr>
        </p:nvSpPr>
        <p:spPr/>
        <p:txBody>
          <a:bodyPr/>
          <a:lstStyle/>
          <a:p>
            <a:fld id="{902B0E0D-0430-4FF2-8827-24108648A076}" type="datetime1">
              <a:rPr lang="en-US" altLang="zh-TW" smtClean="0"/>
              <a:t>12/7/2018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B1BFFB9-C952-4C22-82D0-3D6A0AF64A5E}" type="slidenum">
              <a:rPr lang="zh-TW" altLang="en-US" smtClean="0"/>
              <a:t>‹#›</a:t>
            </a:fld>
            <a:endParaRPr lang="zh-TW" altLang="en-US"/>
          </a:p>
        </p:txBody>
      </p:sp>
    </p:spTree>
    <p:extLst>
      <p:ext uri="{BB962C8B-B14F-4D97-AF65-F5344CB8AC3E}">
        <p14:creationId xmlns:p14="http://schemas.microsoft.com/office/powerpoint/2010/main" val="861402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ltLang="zh-TW" smtClean="0"/>
              <a:t>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en-US" dirty="0"/>
          </a:p>
        </p:txBody>
      </p:sp>
      <p:sp>
        <p:nvSpPr>
          <p:cNvPr id="4" name="Date Placeholder 3"/>
          <p:cNvSpPr>
            <a:spLocks noGrp="1"/>
          </p:cNvSpPr>
          <p:nvPr>
            <p:ph type="dt" sz="half" idx="10"/>
          </p:nvPr>
        </p:nvSpPr>
        <p:spPr/>
        <p:txBody>
          <a:bodyPr/>
          <a:lstStyle/>
          <a:p>
            <a:fld id="{5C36B077-883E-4734-9E5C-6A9904E998B2}" type="datetime1">
              <a:rPr lang="en-US" altLang="zh-TW" smtClean="0"/>
              <a:t>12/7/2018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B1BFFB9-C952-4C22-82D0-3D6A0AF64A5E}" type="slidenum">
              <a:rPr lang="zh-TW" altLang="en-US" smtClean="0"/>
              <a:t>‹#›</a:t>
            </a:fld>
            <a:endParaRPr lang="zh-TW" altLang="en-US"/>
          </a:p>
        </p:txBody>
      </p:sp>
    </p:spTree>
    <p:extLst>
      <p:ext uri="{BB962C8B-B14F-4D97-AF65-F5344CB8AC3E}">
        <p14:creationId xmlns:p14="http://schemas.microsoft.com/office/powerpoint/2010/main" val="3576085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ltLang="zh-TW"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ltLang="zh-TW" smtClean="0"/>
              <a:t>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en-US" dirty="0"/>
          </a:p>
        </p:txBody>
      </p:sp>
      <p:sp>
        <p:nvSpPr>
          <p:cNvPr id="4" name="Date Placeholder 3"/>
          <p:cNvSpPr>
            <a:spLocks noGrp="1"/>
          </p:cNvSpPr>
          <p:nvPr>
            <p:ph type="dt" sz="half" idx="10"/>
          </p:nvPr>
        </p:nvSpPr>
        <p:spPr/>
        <p:txBody>
          <a:bodyPr/>
          <a:lstStyle/>
          <a:p>
            <a:fld id="{4E72BAA8-3BF0-4987-8654-2244DABDDDF2}" type="datetime1">
              <a:rPr lang="en-US" altLang="zh-TW" smtClean="0"/>
              <a:t>12/7/2018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B1BFFB9-C952-4C22-82D0-3D6A0AF64A5E}" type="slidenum">
              <a:rPr lang="zh-TW" altLang="en-US" smtClean="0"/>
              <a:t>‹#›</a:t>
            </a:fld>
            <a:endParaRPr lang="zh-TW" altLang="en-US"/>
          </a:p>
        </p:txBody>
      </p:sp>
    </p:spTree>
    <p:extLst>
      <p:ext uri="{BB962C8B-B14F-4D97-AF65-F5344CB8AC3E}">
        <p14:creationId xmlns:p14="http://schemas.microsoft.com/office/powerpoint/2010/main" val="3112215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mtClean="0"/>
              <a:t>Click to edit Master title style</a:t>
            </a:r>
            <a:endParaRPr lang="en-US" dirty="0"/>
          </a:p>
        </p:txBody>
      </p:sp>
      <p:sp>
        <p:nvSpPr>
          <p:cNvPr id="3" name="Content Placeholder 2"/>
          <p:cNvSpPr>
            <a:spLocks noGrp="1"/>
          </p:cNvSpPr>
          <p:nvPr>
            <p:ph idx="1"/>
          </p:nvPr>
        </p:nvSpPr>
        <p:spPr/>
        <p:txBody>
          <a:bodyPr/>
          <a:lstStyle/>
          <a:p>
            <a:pPr lvl="0"/>
            <a:r>
              <a:rPr lang="en-US" altLang="zh-TW" smtClean="0"/>
              <a:t>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en-US" dirty="0"/>
          </a:p>
        </p:txBody>
      </p:sp>
      <p:sp>
        <p:nvSpPr>
          <p:cNvPr id="4" name="Date Placeholder 3"/>
          <p:cNvSpPr>
            <a:spLocks noGrp="1"/>
          </p:cNvSpPr>
          <p:nvPr>
            <p:ph type="dt" sz="half" idx="10"/>
          </p:nvPr>
        </p:nvSpPr>
        <p:spPr/>
        <p:txBody>
          <a:bodyPr/>
          <a:lstStyle/>
          <a:p>
            <a:fld id="{53AD501C-EF6A-4768-A358-95C06E2FB945}" type="datetime1">
              <a:rPr lang="en-US" altLang="zh-TW" smtClean="0"/>
              <a:t>12/7/2018</a:t>
            </a:fld>
            <a:endParaRPr lang="zh-TW" altLang="en-US" dirty="0"/>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B1BFFB9-C952-4C22-82D0-3D6A0AF64A5E}" type="slidenum">
              <a:rPr lang="zh-TW" altLang="en-US" smtClean="0"/>
              <a:pPr/>
              <a:t>‹#›</a:t>
            </a:fld>
            <a:endParaRPr lang="zh-TW" altLang="en-US" dirty="0"/>
          </a:p>
        </p:txBody>
      </p:sp>
    </p:spTree>
    <p:extLst>
      <p:ext uri="{BB962C8B-B14F-4D97-AF65-F5344CB8AC3E}">
        <p14:creationId xmlns:p14="http://schemas.microsoft.com/office/powerpoint/2010/main" val="3505374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ltLang="zh-TW"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TW" smtClean="0"/>
              <a:t>Edit Master text styles</a:t>
            </a:r>
          </a:p>
        </p:txBody>
      </p:sp>
      <p:sp>
        <p:nvSpPr>
          <p:cNvPr id="4" name="Date Placeholder 3"/>
          <p:cNvSpPr>
            <a:spLocks noGrp="1"/>
          </p:cNvSpPr>
          <p:nvPr>
            <p:ph type="dt" sz="half" idx="10"/>
          </p:nvPr>
        </p:nvSpPr>
        <p:spPr/>
        <p:txBody>
          <a:bodyPr/>
          <a:lstStyle/>
          <a:p>
            <a:fld id="{BF3C43AD-4220-4C74-AB83-C8046BFD0418}" type="datetime1">
              <a:rPr lang="en-US" altLang="zh-TW" smtClean="0"/>
              <a:t>12/7/2018</a:t>
            </a:fld>
            <a:endParaRPr lang="zh-TW" altLang="en-US" dirty="0"/>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B1BFFB9-C952-4C22-82D0-3D6A0AF64A5E}" type="slidenum">
              <a:rPr lang="zh-TW" altLang="en-US" smtClean="0"/>
              <a:pPr/>
              <a:t>‹#›</a:t>
            </a:fld>
            <a:endParaRPr lang="zh-TW" altLang="en-US" dirty="0"/>
          </a:p>
        </p:txBody>
      </p:sp>
    </p:spTree>
    <p:extLst>
      <p:ext uri="{BB962C8B-B14F-4D97-AF65-F5344CB8AC3E}">
        <p14:creationId xmlns:p14="http://schemas.microsoft.com/office/powerpoint/2010/main" val="4152149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ltLang="zh-TW" smtClean="0"/>
              <a:t>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ltLang="zh-TW" smtClean="0"/>
              <a:t>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en-US" dirty="0"/>
          </a:p>
        </p:txBody>
      </p:sp>
      <p:sp>
        <p:nvSpPr>
          <p:cNvPr id="5" name="Date Placeholder 4"/>
          <p:cNvSpPr>
            <a:spLocks noGrp="1"/>
          </p:cNvSpPr>
          <p:nvPr>
            <p:ph type="dt" sz="half" idx="10"/>
          </p:nvPr>
        </p:nvSpPr>
        <p:spPr/>
        <p:txBody>
          <a:bodyPr/>
          <a:lstStyle/>
          <a:p>
            <a:fld id="{A8167621-A8CA-4654-BAF3-848F41B69FC5}" type="datetime1">
              <a:rPr lang="en-US" altLang="zh-TW" smtClean="0"/>
              <a:t>12/7/2018</a:t>
            </a:fld>
            <a:endParaRPr lang="zh-TW" altLang="en-US" dirty="0"/>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B1BFFB9-C952-4C22-82D0-3D6A0AF64A5E}" type="slidenum">
              <a:rPr lang="zh-TW" altLang="en-US" smtClean="0"/>
              <a:pPr/>
              <a:t>‹#›</a:t>
            </a:fld>
            <a:endParaRPr lang="zh-TW" altLang="en-US" dirty="0"/>
          </a:p>
        </p:txBody>
      </p:sp>
    </p:spTree>
    <p:extLst>
      <p:ext uri="{BB962C8B-B14F-4D97-AF65-F5344CB8AC3E}">
        <p14:creationId xmlns:p14="http://schemas.microsoft.com/office/powerpoint/2010/main" val="3626974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ltLang="zh-TW"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ltLang="zh-TW" smtClean="0"/>
              <a:t>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ltLang="zh-TW" smtClean="0"/>
              <a:t>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en-US" dirty="0"/>
          </a:p>
        </p:txBody>
      </p:sp>
      <p:sp>
        <p:nvSpPr>
          <p:cNvPr id="7" name="Date Placeholder 6"/>
          <p:cNvSpPr>
            <a:spLocks noGrp="1"/>
          </p:cNvSpPr>
          <p:nvPr>
            <p:ph type="dt" sz="half" idx="10"/>
          </p:nvPr>
        </p:nvSpPr>
        <p:spPr/>
        <p:txBody>
          <a:bodyPr/>
          <a:lstStyle/>
          <a:p>
            <a:fld id="{2131F8A1-1ECA-4924-9D0D-DEA83296F04F}" type="datetime1">
              <a:rPr lang="en-US" altLang="zh-TW" smtClean="0"/>
              <a:t>12/7/2018</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3B1BFFB9-C952-4C22-82D0-3D6A0AF64A5E}" type="slidenum">
              <a:rPr lang="zh-TW" altLang="en-US" smtClean="0"/>
              <a:t>‹#›</a:t>
            </a:fld>
            <a:endParaRPr lang="zh-TW" altLang="en-US"/>
          </a:p>
        </p:txBody>
      </p:sp>
    </p:spTree>
    <p:extLst>
      <p:ext uri="{BB962C8B-B14F-4D97-AF65-F5344CB8AC3E}">
        <p14:creationId xmlns:p14="http://schemas.microsoft.com/office/powerpoint/2010/main" val="1077908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mtClean="0"/>
              <a:t>Click to edit Master title style</a:t>
            </a:r>
            <a:endParaRPr lang="en-US" dirty="0"/>
          </a:p>
        </p:txBody>
      </p:sp>
      <p:sp>
        <p:nvSpPr>
          <p:cNvPr id="3" name="Date Placeholder 2"/>
          <p:cNvSpPr>
            <a:spLocks noGrp="1"/>
          </p:cNvSpPr>
          <p:nvPr>
            <p:ph type="dt" sz="half" idx="10"/>
          </p:nvPr>
        </p:nvSpPr>
        <p:spPr/>
        <p:txBody>
          <a:bodyPr/>
          <a:lstStyle/>
          <a:p>
            <a:fld id="{622630F0-ECB8-472D-A7FE-2BF07E85FF5A}" type="datetime1">
              <a:rPr lang="en-US" altLang="zh-TW" smtClean="0"/>
              <a:t>12/7/2018</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3B1BFFB9-C952-4C22-82D0-3D6A0AF64A5E}" type="slidenum">
              <a:rPr lang="zh-TW" altLang="en-US" smtClean="0"/>
              <a:t>‹#›</a:t>
            </a:fld>
            <a:endParaRPr lang="zh-TW" altLang="en-US"/>
          </a:p>
        </p:txBody>
      </p:sp>
    </p:spTree>
    <p:extLst>
      <p:ext uri="{BB962C8B-B14F-4D97-AF65-F5344CB8AC3E}">
        <p14:creationId xmlns:p14="http://schemas.microsoft.com/office/powerpoint/2010/main" val="2967134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633B92-D5B4-49B0-88F5-7018CF3D06EA}" type="datetime1">
              <a:rPr lang="en-US" altLang="zh-TW" smtClean="0"/>
              <a:t>12/7/2018</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3B1BFFB9-C952-4C22-82D0-3D6A0AF64A5E}" type="slidenum">
              <a:rPr lang="zh-TW" altLang="en-US" smtClean="0"/>
              <a:t>‹#›</a:t>
            </a:fld>
            <a:endParaRPr lang="zh-TW" altLang="en-US"/>
          </a:p>
        </p:txBody>
      </p:sp>
    </p:spTree>
    <p:extLst>
      <p:ext uri="{BB962C8B-B14F-4D97-AF65-F5344CB8AC3E}">
        <p14:creationId xmlns:p14="http://schemas.microsoft.com/office/powerpoint/2010/main" val="2691042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TW"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TW" smtClean="0"/>
              <a:t>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TW" smtClean="0"/>
              <a:t>Edit Master text styles</a:t>
            </a:r>
          </a:p>
        </p:txBody>
      </p:sp>
      <p:sp>
        <p:nvSpPr>
          <p:cNvPr id="5" name="Date Placeholder 4"/>
          <p:cNvSpPr>
            <a:spLocks noGrp="1"/>
          </p:cNvSpPr>
          <p:nvPr>
            <p:ph type="dt" sz="half" idx="10"/>
          </p:nvPr>
        </p:nvSpPr>
        <p:spPr/>
        <p:txBody>
          <a:bodyPr/>
          <a:lstStyle/>
          <a:p>
            <a:fld id="{04E1DEA3-729B-45F7-93A8-54DDC91BA50E}" type="datetime1">
              <a:rPr lang="en-US" altLang="zh-TW" smtClean="0"/>
              <a:t>12/7/2018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B1BFFB9-C952-4C22-82D0-3D6A0AF64A5E}" type="slidenum">
              <a:rPr lang="zh-TW" altLang="en-US" smtClean="0"/>
              <a:t>‹#›</a:t>
            </a:fld>
            <a:endParaRPr lang="zh-TW" altLang="en-US"/>
          </a:p>
        </p:txBody>
      </p:sp>
    </p:spTree>
    <p:extLst>
      <p:ext uri="{BB962C8B-B14F-4D97-AF65-F5344CB8AC3E}">
        <p14:creationId xmlns:p14="http://schemas.microsoft.com/office/powerpoint/2010/main" val="479386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TW"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TW"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TW" smtClean="0"/>
              <a:t>Edit Master text styles</a:t>
            </a:r>
          </a:p>
        </p:txBody>
      </p:sp>
      <p:sp>
        <p:nvSpPr>
          <p:cNvPr id="5" name="Date Placeholder 4"/>
          <p:cNvSpPr>
            <a:spLocks noGrp="1"/>
          </p:cNvSpPr>
          <p:nvPr>
            <p:ph type="dt" sz="half" idx="10"/>
          </p:nvPr>
        </p:nvSpPr>
        <p:spPr/>
        <p:txBody>
          <a:bodyPr/>
          <a:lstStyle/>
          <a:p>
            <a:fld id="{23B13446-408E-462F-AE0A-8693EFA7091C}" type="datetime1">
              <a:rPr lang="en-US" altLang="zh-TW" smtClean="0"/>
              <a:t>12/7/2018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B1BFFB9-C952-4C22-82D0-3D6A0AF64A5E}" type="slidenum">
              <a:rPr lang="zh-TW" altLang="en-US" smtClean="0"/>
              <a:t>‹#›</a:t>
            </a:fld>
            <a:endParaRPr lang="zh-TW" altLang="en-US"/>
          </a:p>
        </p:txBody>
      </p:sp>
    </p:spTree>
    <p:extLst>
      <p:ext uri="{BB962C8B-B14F-4D97-AF65-F5344CB8AC3E}">
        <p14:creationId xmlns:p14="http://schemas.microsoft.com/office/powerpoint/2010/main" val="1670407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1025"/>
            <a:ext cx="10515600" cy="844176"/>
          </a:xfrm>
          <a:prstGeom prst="rect">
            <a:avLst/>
          </a:prstGeom>
        </p:spPr>
        <p:txBody>
          <a:bodyPr vert="horz" lIns="91440" tIns="45720" rIns="91440" bIns="45720" rtlCol="0" anchor="ctr">
            <a:normAutofit/>
          </a:bodyPr>
          <a:lstStyle/>
          <a:p>
            <a:r>
              <a:rPr lang="en-US" altLang="zh-TW"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ltLang="zh-TW" smtClean="0"/>
              <a:t>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3A5313-6E00-492B-8368-3BE80134D781}" type="datetime1">
              <a:rPr lang="en-US" altLang="zh-TW" smtClean="0"/>
              <a:t>12/7/2018</a:t>
            </a:fld>
            <a:endParaRPr lang="zh-TW"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1BFFB9-C952-4C22-82D0-3D6A0AF64A5E}" type="slidenum">
              <a:rPr lang="zh-TW" altLang="en-US" smtClean="0"/>
              <a:pPr/>
              <a:t>‹#›</a:t>
            </a:fld>
            <a:endParaRPr lang="zh-TW" altLang="en-US" dirty="0"/>
          </a:p>
        </p:txBody>
      </p:sp>
      <p:sp>
        <p:nvSpPr>
          <p:cNvPr id="9" name="Flowchart: Punched Tape 8"/>
          <p:cNvSpPr/>
          <p:nvPr userDrawn="1"/>
        </p:nvSpPr>
        <p:spPr>
          <a:xfrm>
            <a:off x="-12189" y="6149937"/>
            <a:ext cx="12207828" cy="703179"/>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8 w 10008"/>
              <a:gd name="connsiteY0" fmla="*/ 1000 h 10810"/>
              <a:gd name="connsiteX1" fmla="*/ 2508 w 10008"/>
              <a:gd name="connsiteY1" fmla="*/ 2000 h 10810"/>
              <a:gd name="connsiteX2" fmla="*/ 5008 w 10008"/>
              <a:gd name="connsiteY2" fmla="*/ 1000 h 10810"/>
              <a:gd name="connsiteX3" fmla="*/ 7508 w 10008"/>
              <a:gd name="connsiteY3" fmla="*/ 0 h 10810"/>
              <a:gd name="connsiteX4" fmla="*/ 10008 w 10008"/>
              <a:gd name="connsiteY4" fmla="*/ 1000 h 10810"/>
              <a:gd name="connsiteX5" fmla="*/ 10008 w 10008"/>
              <a:gd name="connsiteY5" fmla="*/ 9000 h 10810"/>
              <a:gd name="connsiteX6" fmla="*/ 7508 w 10008"/>
              <a:gd name="connsiteY6" fmla="*/ 8000 h 10810"/>
              <a:gd name="connsiteX7" fmla="*/ 5008 w 10008"/>
              <a:gd name="connsiteY7" fmla="*/ 9000 h 10810"/>
              <a:gd name="connsiteX8" fmla="*/ 2508 w 10008"/>
              <a:gd name="connsiteY8" fmla="*/ 10000 h 10810"/>
              <a:gd name="connsiteX9" fmla="*/ 0 w 10008"/>
              <a:gd name="connsiteY9" fmla="*/ 10667 h 10810"/>
              <a:gd name="connsiteX10" fmla="*/ 8 w 10008"/>
              <a:gd name="connsiteY10" fmla="*/ 1000 h 10810"/>
              <a:gd name="connsiteX0" fmla="*/ 8 w 10008"/>
              <a:gd name="connsiteY0" fmla="*/ 1000 h 11119"/>
              <a:gd name="connsiteX1" fmla="*/ 2508 w 10008"/>
              <a:gd name="connsiteY1" fmla="*/ 2000 h 11119"/>
              <a:gd name="connsiteX2" fmla="*/ 5008 w 10008"/>
              <a:gd name="connsiteY2" fmla="*/ 1000 h 11119"/>
              <a:gd name="connsiteX3" fmla="*/ 7508 w 10008"/>
              <a:gd name="connsiteY3" fmla="*/ 0 h 11119"/>
              <a:gd name="connsiteX4" fmla="*/ 10008 w 10008"/>
              <a:gd name="connsiteY4" fmla="*/ 1000 h 11119"/>
              <a:gd name="connsiteX5" fmla="*/ 10008 w 10008"/>
              <a:gd name="connsiteY5" fmla="*/ 9000 h 11119"/>
              <a:gd name="connsiteX6" fmla="*/ 7508 w 10008"/>
              <a:gd name="connsiteY6" fmla="*/ 8000 h 11119"/>
              <a:gd name="connsiteX7" fmla="*/ 5008 w 10008"/>
              <a:gd name="connsiteY7" fmla="*/ 9000 h 11119"/>
              <a:gd name="connsiteX8" fmla="*/ 2508 w 10008"/>
              <a:gd name="connsiteY8" fmla="*/ 11111 h 11119"/>
              <a:gd name="connsiteX9" fmla="*/ 0 w 10008"/>
              <a:gd name="connsiteY9" fmla="*/ 10667 h 11119"/>
              <a:gd name="connsiteX10" fmla="*/ 8 w 10008"/>
              <a:gd name="connsiteY10" fmla="*/ 1000 h 11119"/>
              <a:gd name="connsiteX0" fmla="*/ 8 w 10008"/>
              <a:gd name="connsiteY0" fmla="*/ 1000 h 11611"/>
              <a:gd name="connsiteX1" fmla="*/ 2508 w 10008"/>
              <a:gd name="connsiteY1" fmla="*/ 2000 h 11611"/>
              <a:gd name="connsiteX2" fmla="*/ 5008 w 10008"/>
              <a:gd name="connsiteY2" fmla="*/ 1000 h 11611"/>
              <a:gd name="connsiteX3" fmla="*/ 7508 w 10008"/>
              <a:gd name="connsiteY3" fmla="*/ 0 h 11611"/>
              <a:gd name="connsiteX4" fmla="*/ 10008 w 10008"/>
              <a:gd name="connsiteY4" fmla="*/ 1000 h 11611"/>
              <a:gd name="connsiteX5" fmla="*/ 10008 w 10008"/>
              <a:gd name="connsiteY5" fmla="*/ 9000 h 11611"/>
              <a:gd name="connsiteX6" fmla="*/ 7508 w 10008"/>
              <a:gd name="connsiteY6" fmla="*/ 8000 h 11611"/>
              <a:gd name="connsiteX7" fmla="*/ 5041 w 10008"/>
              <a:gd name="connsiteY7" fmla="*/ 11444 h 11611"/>
              <a:gd name="connsiteX8" fmla="*/ 2508 w 10008"/>
              <a:gd name="connsiteY8" fmla="*/ 11111 h 11611"/>
              <a:gd name="connsiteX9" fmla="*/ 0 w 10008"/>
              <a:gd name="connsiteY9" fmla="*/ 10667 h 11611"/>
              <a:gd name="connsiteX10" fmla="*/ 8 w 10008"/>
              <a:gd name="connsiteY10" fmla="*/ 1000 h 11611"/>
              <a:gd name="connsiteX0" fmla="*/ 8 w 10008"/>
              <a:gd name="connsiteY0" fmla="*/ 1000 h 11446"/>
              <a:gd name="connsiteX1" fmla="*/ 2508 w 10008"/>
              <a:gd name="connsiteY1" fmla="*/ 2000 h 11446"/>
              <a:gd name="connsiteX2" fmla="*/ 5008 w 10008"/>
              <a:gd name="connsiteY2" fmla="*/ 1000 h 11446"/>
              <a:gd name="connsiteX3" fmla="*/ 7508 w 10008"/>
              <a:gd name="connsiteY3" fmla="*/ 0 h 11446"/>
              <a:gd name="connsiteX4" fmla="*/ 10008 w 10008"/>
              <a:gd name="connsiteY4" fmla="*/ 1000 h 11446"/>
              <a:gd name="connsiteX5" fmla="*/ 10008 w 10008"/>
              <a:gd name="connsiteY5" fmla="*/ 9000 h 11446"/>
              <a:gd name="connsiteX6" fmla="*/ 7516 w 10008"/>
              <a:gd name="connsiteY6" fmla="*/ 10889 h 11446"/>
              <a:gd name="connsiteX7" fmla="*/ 5041 w 10008"/>
              <a:gd name="connsiteY7" fmla="*/ 11444 h 11446"/>
              <a:gd name="connsiteX8" fmla="*/ 2508 w 10008"/>
              <a:gd name="connsiteY8" fmla="*/ 11111 h 11446"/>
              <a:gd name="connsiteX9" fmla="*/ 0 w 10008"/>
              <a:gd name="connsiteY9" fmla="*/ 10667 h 11446"/>
              <a:gd name="connsiteX10" fmla="*/ 8 w 10008"/>
              <a:gd name="connsiteY10" fmla="*/ 1000 h 11446"/>
              <a:gd name="connsiteX0" fmla="*/ 8 w 10008"/>
              <a:gd name="connsiteY0" fmla="*/ 1000 h 13333"/>
              <a:gd name="connsiteX1" fmla="*/ 2508 w 10008"/>
              <a:gd name="connsiteY1" fmla="*/ 2000 h 13333"/>
              <a:gd name="connsiteX2" fmla="*/ 5008 w 10008"/>
              <a:gd name="connsiteY2" fmla="*/ 1000 h 13333"/>
              <a:gd name="connsiteX3" fmla="*/ 7508 w 10008"/>
              <a:gd name="connsiteY3" fmla="*/ 0 h 13333"/>
              <a:gd name="connsiteX4" fmla="*/ 10008 w 10008"/>
              <a:gd name="connsiteY4" fmla="*/ 1000 h 13333"/>
              <a:gd name="connsiteX5" fmla="*/ 10000 w 10008"/>
              <a:gd name="connsiteY5" fmla="*/ 13333 h 13333"/>
              <a:gd name="connsiteX6" fmla="*/ 7516 w 10008"/>
              <a:gd name="connsiteY6" fmla="*/ 10889 h 13333"/>
              <a:gd name="connsiteX7" fmla="*/ 5041 w 10008"/>
              <a:gd name="connsiteY7" fmla="*/ 11444 h 13333"/>
              <a:gd name="connsiteX8" fmla="*/ 2508 w 10008"/>
              <a:gd name="connsiteY8" fmla="*/ 11111 h 13333"/>
              <a:gd name="connsiteX9" fmla="*/ 0 w 10008"/>
              <a:gd name="connsiteY9" fmla="*/ 10667 h 13333"/>
              <a:gd name="connsiteX10" fmla="*/ 8 w 10008"/>
              <a:gd name="connsiteY10" fmla="*/ 1000 h 13333"/>
              <a:gd name="connsiteX0" fmla="*/ 8 w 10008"/>
              <a:gd name="connsiteY0" fmla="*/ 1000 h 13333"/>
              <a:gd name="connsiteX1" fmla="*/ 2508 w 10008"/>
              <a:gd name="connsiteY1" fmla="*/ 2000 h 13333"/>
              <a:gd name="connsiteX2" fmla="*/ 5008 w 10008"/>
              <a:gd name="connsiteY2" fmla="*/ 1000 h 13333"/>
              <a:gd name="connsiteX3" fmla="*/ 7508 w 10008"/>
              <a:gd name="connsiteY3" fmla="*/ 0 h 13333"/>
              <a:gd name="connsiteX4" fmla="*/ 10008 w 10008"/>
              <a:gd name="connsiteY4" fmla="*/ 1000 h 13333"/>
              <a:gd name="connsiteX5" fmla="*/ 10000 w 10008"/>
              <a:gd name="connsiteY5" fmla="*/ 13333 h 13333"/>
              <a:gd name="connsiteX6" fmla="*/ 7558 w 10008"/>
              <a:gd name="connsiteY6" fmla="*/ 11111 h 13333"/>
              <a:gd name="connsiteX7" fmla="*/ 5041 w 10008"/>
              <a:gd name="connsiteY7" fmla="*/ 11444 h 13333"/>
              <a:gd name="connsiteX8" fmla="*/ 2508 w 10008"/>
              <a:gd name="connsiteY8" fmla="*/ 11111 h 13333"/>
              <a:gd name="connsiteX9" fmla="*/ 0 w 10008"/>
              <a:gd name="connsiteY9" fmla="*/ 10667 h 13333"/>
              <a:gd name="connsiteX10" fmla="*/ 8 w 10008"/>
              <a:gd name="connsiteY10" fmla="*/ 1000 h 13333"/>
              <a:gd name="connsiteX0" fmla="*/ 8 w 10008"/>
              <a:gd name="connsiteY0" fmla="*/ 1000 h 11444"/>
              <a:gd name="connsiteX1" fmla="*/ 2508 w 10008"/>
              <a:gd name="connsiteY1" fmla="*/ 2000 h 11444"/>
              <a:gd name="connsiteX2" fmla="*/ 5008 w 10008"/>
              <a:gd name="connsiteY2" fmla="*/ 1000 h 11444"/>
              <a:gd name="connsiteX3" fmla="*/ 7508 w 10008"/>
              <a:gd name="connsiteY3" fmla="*/ 0 h 11444"/>
              <a:gd name="connsiteX4" fmla="*/ 10008 w 10008"/>
              <a:gd name="connsiteY4" fmla="*/ 1000 h 11444"/>
              <a:gd name="connsiteX5" fmla="*/ 9967 w 10008"/>
              <a:gd name="connsiteY5" fmla="*/ 11333 h 11444"/>
              <a:gd name="connsiteX6" fmla="*/ 7558 w 10008"/>
              <a:gd name="connsiteY6" fmla="*/ 11111 h 11444"/>
              <a:gd name="connsiteX7" fmla="*/ 5041 w 10008"/>
              <a:gd name="connsiteY7" fmla="*/ 11444 h 11444"/>
              <a:gd name="connsiteX8" fmla="*/ 2508 w 10008"/>
              <a:gd name="connsiteY8" fmla="*/ 11111 h 11444"/>
              <a:gd name="connsiteX9" fmla="*/ 0 w 10008"/>
              <a:gd name="connsiteY9" fmla="*/ 10667 h 11444"/>
              <a:gd name="connsiteX10" fmla="*/ 8 w 10008"/>
              <a:gd name="connsiteY10" fmla="*/ 1000 h 11444"/>
              <a:gd name="connsiteX0" fmla="*/ 8 w 10008"/>
              <a:gd name="connsiteY0" fmla="*/ 1000 h 11333"/>
              <a:gd name="connsiteX1" fmla="*/ 2508 w 10008"/>
              <a:gd name="connsiteY1" fmla="*/ 2000 h 11333"/>
              <a:gd name="connsiteX2" fmla="*/ 5008 w 10008"/>
              <a:gd name="connsiteY2" fmla="*/ 1000 h 11333"/>
              <a:gd name="connsiteX3" fmla="*/ 7508 w 10008"/>
              <a:gd name="connsiteY3" fmla="*/ 0 h 11333"/>
              <a:gd name="connsiteX4" fmla="*/ 10008 w 10008"/>
              <a:gd name="connsiteY4" fmla="*/ 1000 h 11333"/>
              <a:gd name="connsiteX5" fmla="*/ 9967 w 10008"/>
              <a:gd name="connsiteY5" fmla="*/ 11333 h 11333"/>
              <a:gd name="connsiteX6" fmla="*/ 7558 w 10008"/>
              <a:gd name="connsiteY6" fmla="*/ 11111 h 11333"/>
              <a:gd name="connsiteX7" fmla="*/ 5041 w 10008"/>
              <a:gd name="connsiteY7" fmla="*/ 9444 h 11333"/>
              <a:gd name="connsiteX8" fmla="*/ 2508 w 10008"/>
              <a:gd name="connsiteY8" fmla="*/ 11111 h 11333"/>
              <a:gd name="connsiteX9" fmla="*/ 0 w 10008"/>
              <a:gd name="connsiteY9" fmla="*/ 10667 h 11333"/>
              <a:gd name="connsiteX10" fmla="*/ 8 w 10008"/>
              <a:gd name="connsiteY10" fmla="*/ 1000 h 11333"/>
              <a:gd name="connsiteX0" fmla="*/ 8 w 10008"/>
              <a:gd name="connsiteY0" fmla="*/ 1000 h 11333"/>
              <a:gd name="connsiteX1" fmla="*/ 2508 w 10008"/>
              <a:gd name="connsiteY1" fmla="*/ 2000 h 11333"/>
              <a:gd name="connsiteX2" fmla="*/ 5008 w 10008"/>
              <a:gd name="connsiteY2" fmla="*/ 1000 h 11333"/>
              <a:gd name="connsiteX3" fmla="*/ 7508 w 10008"/>
              <a:gd name="connsiteY3" fmla="*/ 0 h 11333"/>
              <a:gd name="connsiteX4" fmla="*/ 10008 w 10008"/>
              <a:gd name="connsiteY4" fmla="*/ 1000 h 11333"/>
              <a:gd name="connsiteX5" fmla="*/ 9967 w 10008"/>
              <a:gd name="connsiteY5" fmla="*/ 11333 h 11333"/>
              <a:gd name="connsiteX6" fmla="*/ 7558 w 10008"/>
              <a:gd name="connsiteY6" fmla="*/ 11111 h 11333"/>
              <a:gd name="connsiteX7" fmla="*/ 5066 w 10008"/>
              <a:gd name="connsiteY7" fmla="*/ 11000 h 11333"/>
              <a:gd name="connsiteX8" fmla="*/ 2508 w 10008"/>
              <a:gd name="connsiteY8" fmla="*/ 11111 h 11333"/>
              <a:gd name="connsiteX9" fmla="*/ 0 w 10008"/>
              <a:gd name="connsiteY9" fmla="*/ 10667 h 11333"/>
              <a:gd name="connsiteX10" fmla="*/ 8 w 10008"/>
              <a:gd name="connsiteY10" fmla="*/ 1000 h 11333"/>
              <a:gd name="connsiteX0" fmla="*/ 8 w 10008"/>
              <a:gd name="connsiteY0" fmla="*/ 1000 h 11333"/>
              <a:gd name="connsiteX1" fmla="*/ 2508 w 10008"/>
              <a:gd name="connsiteY1" fmla="*/ 2000 h 11333"/>
              <a:gd name="connsiteX2" fmla="*/ 5008 w 10008"/>
              <a:gd name="connsiteY2" fmla="*/ 1000 h 11333"/>
              <a:gd name="connsiteX3" fmla="*/ 7508 w 10008"/>
              <a:gd name="connsiteY3" fmla="*/ 0 h 11333"/>
              <a:gd name="connsiteX4" fmla="*/ 10008 w 10008"/>
              <a:gd name="connsiteY4" fmla="*/ 1000 h 11333"/>
              <a:gd name="connsiteX5" fmla="*/ 9967 w 10008"/>
              <a:gd name="connsiteY5" fmla="*/ 11333 h 11333"/>
              <a:gd name="connsiteX6" fmla="*/ 7558 w 10008"/>
              <a:gd name="connsiteY6" fmla="*/ 10555 h 11333"/>
              <a:gd name="connsiteX7" fmla="*/ 5066 w 10008"/>
              <a:gd name="connsiteY7" fmla="*/ 11000 h 11333"/>
              <a:gd name="connsiteX8" fmla="*/ 2508 w 10008"/>
              <a:gd name="connsiteY8" fmla="*/ 11111 h 11333"/>
              <a:gd name="connsiteX9" fmla="*/ 0 w 10008"/>
              <a:gd name="connsiteY9" fmla="*/ 10667 h 11333"/>
              <a:gd name="connsiteX10" fmla="*/ 8 w 10008"/>
              <a:gd name="connsiteY10" fmla="*/ 1000 h 11333"/>
              <a:gd name="connsiteX0" fmla="*/ 8 w 10008"/>
              <a:gd name="connsiteY0" fmla="*/ 1000 h 11333"/>
              <a:gd name="connsiteX1" fmla="*/ 2508 w 10008"/>
              <a:gd name="connsiteY1" fmla="*/ 2000 h 11333"/>
              <a:gd name="connsiteX2" fmla="*/ 5008 w 10008"/>
              <a:gd name="connsiteY2" fmla="*/ 1000 h 11333"/>
              <a:gd name="connsiteX3" fmla="*/ 7508 w 10008"/>
              <a:gd name="connsiteY3" fmla="*/ 0 h 11333"/>
              <a:gd name="connsiteX4" fmla="*/ 10008 w 10008"/>
              <a:gd name="connsiteY4" fmla="*/ 1000 h 11333"/>
              <a:gd name="connsiteX5" fmla="*/ 9967 w 10008"/>
              <a:gd name="connsiteY5" fmla="*/ 11333 h 11333"/>
              <a:gd name="connsiteX6" fmla="*/ 7541 w 10008"/>
              <a:gd name="connsiteY6" fmla="*/ 10999 h 11333"/>
              <a:gd name="connsiteX7" fmla="*/ 5066 w 10008"/>
              <a:gd name="connsiteY7" fmla="*/ 11000 h 11333"/>
              <a:gd name="connsiteX8" fmla="*/ 2508 w 10008"/>
              <a:gd name="connsiteY8" fmla="*/ 11111 h 11333"/>
              <a:gd name="connsiteX9" fmla="*/ 0 w 10008"/>
              <a:gd name="connsiteY9" fmla="*/ 10667 h 11333"/>
              <a:gd name="connsiteX10" fmla="*/ 8 w 10008"/>
              <a:gd name="connsiteY10" fmla="*/ 1000 h 11333"/>
              <a:gd name="connsiteX0" fmla="*/ 8 w 10008"/>
              <a:gd name="connsiteY0" fmla="*/ 1000 h 11119"/>
              <a:gd name="connsiteX1" fmla="*/ 2508 w 10008"/>
              <a:gd name="connsiteY1" fmla="*/ 2000 h 11119"/>
              <a:gd name="connsiteX2" fmla="*/ 5008 w 10008"/>
              <a:gd name="connsiteY2" fmla="*/ 1000 h 11119"/>
              <a:gd name="connsiteX3" fmla="*/ 7508 w 10008"/>
              <a:gd name="connsiteY3" fmla="*/ 0 h 11119"/>
              <a:gd name="connsiteX4" fmla="*/ 10008 w 10008"/>
              <a:gd name="connsiteY4" fmla="*/ 1000 h 11119"/>
              <a:gd name="connsiteX5" fmla="*/ 9900 w 10008"/>
              <a:gd name="connsiteY5" fmla="*/ 9333 h 11119"/>
              <a:gd name="connsiteX6" fmla="*/ 7541 w 10008"/>
              <a:gd name="connsiteY6" fmla="*/ 10999 h 11119"/>
              <a:gd name="connsiteX7" fmla="*/ 5066 w 10008"/>
              <a:gd name="connsiteY7" fmla="*/ 11000 h 11119"/>
              <a:gd name="connsiteX8" fmla="*/ 2508 w 10008"/>
              <a:gd name="connsiteY8" fmla="*/ 11111 h 11119"/>
              <a:gd name="connsiteX9" fmla="*/ 0 w 10008"/>
              <a:gd name="connsiteY9" fmla="*/ 10667 h 11119"/>
              <a:gd name="connsiteX10" fmla="*/ 8 w 10008"/>
              <a:gd name="connsiteY10" fmla="*/ 1000 h 11119"/>
              <a:gd name="connsiteX0" fmla="*/ 8 w 10008"/>
              <a:gd name="connsiteY0" fmla="*/ 1000 h 11444"/>
              <a:gd name="connsiteX1" fmla="*/ 2508 w 10008"/>
              <a:gd name="connsiteY1" fmla="*/ 2000 h 11444"/>
              <a:gd name="connsiteX2" fmla="*/ 5008 w 10008"/>
              <a:gd name="connsiteY2" fmla="*/ 1000 h 11444"/>
              <a:gd name="connsiteX3" fmla="*/ 7508 w 10008"/>
              <a:gd name="connsiteY3" fmla="*/ 0 h 11444"/>
              <a:gd name="connsiteX4" fmla="*/ 10008 w 10008"/>
              <a:gd name="connsiteY4" fmla="*/ 1000 h 11444"/>
              <a:gd name="connsiteX5" fmla="*/ 9992 w 10008"/>
              <a:gd name="connsiteY5" fmla="*/ 11444 h 11444"/>
              <a:gd name="connsiteX6" fmla="*/ 7541 w 10008"/>
              <a:gd name="connsiteY6" fmla="*/ 10999 h 11444"/>
              <a:gd name="connsiteX7" fmla="*/ 5066 w 10008"/>
              <a:gd name="connsiteY7" fmla="*/ 11000 h 11444"/>
              <a:gd name="connsiteX8" fmla="*/ 2508 w 10008"/>
              <a:gd name="connsiteY8" fmla="*/ 11111 h 11444"/>
              <a:gd name="connsiteX9" fmla="*/ 0 w 10008"/>
              <a:gd name="connsiteY9" fmla="*/ 10667 h 11444"/>
              <a:gd name="connsiteX10" fmla="*/ 8 w 10008"/>
              <a:gd name="connsiteY10" fmla="*/ 1000 h 11444"/>
              <a:gd name="connsiteX0" fmla="*/ 41 w 10008"/>
              <a:gd name="connsiteY0" fmla="*/ 6778 h 11444"/>
              <a:gd name="connsiteX1" fmla="*/ 2508 w 10008"/>
              <a:gd name="connsiteY1" fmla="*/ 2000 h 11444"/>
              <a:gd name="connsiteX2" fmla="*/ 5008 w 10008"/>
              <a:gd name="connsiteY2" fmla="*/ 1000 h 11444"/>
              <a:gd name="connsiteX3" fmla="*/ 7508 w 10008"/>
              <a:gd name="connsiteY3" fmla="*/ 0 h 11444"/>
              <a:gd name="connsiteX4" fmla="*/ 10008 w 10008"/>
              <a:gd name="connsiteY4" fmla="*/ 1000 h 11444"/>
              <a:gd name="connsiteX5" fmla="*/ 9992 w 10008"/>
              <a:gd name="connsiteY5" fmla="*/ 11444 h 11444"/>
              <a:gd name="connsiteX6" fmla="*/ 7541 w 10008"/>
              <a:gd name="connsiteY6" fmla="*/ 10999 h 11444"/>
              <a:gd name="connsiteX7" fmla="*/ 5066 w 10008"/>
              <a:gd name="connsiteY7" fmla="*/ 11000 h 11444"/>
              <a:gd name="connsiteX8" fmla="*/ 2508 w 10008"/>
              <a:gd name="connsiteY8" fmla="*/ 11111 h 11444"/>
              <a:gd name="connsiteX9" fmla="*/ 0 w 10008"/>
              <a:gd name="connsiteY9" fmla="*/ 10667 h 11444"/>
              <a:gd name="connsiteX10" fmla="*/ 41 w 10008"/>
              <a:gd name="connsiteY10" fmla="*/ 6778 h 11444"/>
              <a:gd name="connsiteX0" fmla="*/ 41 w 10008"/>
              <a:gd name="connsiteY0" fmla="*/ 6778 h 11444"/>
              <a:gd name="connsiteX1" fmla="*/ 2650 w 10008"/>
              <a:gd name="connsiteY1" fmla="*/ 5556 h 11444"/>
              <a:gd name="connsiteX2" fmla="*/ 5008 w 10008"/>
              <a:gd name="connsiteY2" fmla="*/ 1000 h 11444"/>
              <a:gd name="connsiteX3" fmla="*/ 7508 w 10008"/>
              <a:gd name="connsiteY3" fmla="*/ 0 h 11444"/>
              <a:gd name="connsiteX4" fmla="*/ 10008 w 10008"/>
              <a:gd name="connsiteY4" fmla="*/ 1000 h 11444"/>
              <a:gd name="connsiteX5" fmla="*/ 9992 w 10008"/>
              <a:gd name="connsiteY5" fmla="*/ 11444 h 11444"/>
              <a:gd name="connsiteX6" fmla="*/ 7541 w 10008"/>
              <a:gd name="connsiteY6" fmla="*/ 10999 h 11444"/>
              <a:gd name="connsiteX7" fmla="*/ 5066 w 10008"/>
              <a:gd name="connsiteY7" fmla="*/ 11000 h 11444"/>
              <a:gd name="connsiteX8" fmla="*/ 2508 w 10008"/>
              <a:gd name="connsiteY8" fmla="*/ 11111 h 11444"/>
              <a:gd name="connsiteX9" fmla="*/ 0 w 10008"/>
              <a:gd name="connsiteY9" fmla="*/ 10667 h 11444"/>
              <a:gd name="connsiteX10" fmla="*/ 41 w 10008"/>
              <a:gd name="connsiteY10" fmla="*/ 6778 h 11444"/>
              <a:gd name="connsiteX0" fmla="*/ 41 w 10008"/>
              <a:gd name="connsiteY0" fmla="*/ 6870 h 11536"/>
              <a:gd name="connsiteX1" fmla="*/ 2650 w 10008"/>
              <a:gd name="connsiteY1" fmla="*/ 5648 h 11536"/>
              <a:gd name="connsiteX2" fmla="*/ 5208 w 10008"/>
              <a:gd name="connsiteY2" fmla="*/ 3314 h 11536"/>
              <a:gd name="connsiteX3" fmla="*/ 7508 w 10008"/>
              <a:gd name="connsiteY3" fmla="*/ 92 h 11536"/>
              <a:gd name="connsiteX4" fmla="*/ 10008 w 10008"/>
              <a:gd name="connsiteY4" fmla="*/ 1092 h 11536"/>
              <a:gd name="connsiteX5" fmla="*/ 9992 w 10008"/>
              <a:gd name="connsiteY5" fmla="*/ 11536 h 11536"/>
              <a:gd name="connsiteX6" fmla="*/ 7541 w 10008"/>
              <a:gd name="connsiteY6" fmla="*/ 11091 h 11536"/>
              <a:gd name="connsiteX7" fmla="*/ 5066 w 10008"/>
              <a:gd name="connsiteY7" fmla="*/ 11092 h 11536"/>
              <a:gd name="connsiteX8" fmla="*/ 2508 w 10008"/>
              <a:gd name="connsiteY8" fmla="*/ 11203 h 11536"/>
              <a:gd name="connsiteX9" fmla="*/ 0 w 10008"/>
              <a:gd name="connsiteY9" fmla="*/ 10759 h 11536"/>
              <a:gd name="connsiteX10" fmla="*/ 41 w 10008"/>
              <a:gd name="connsiteY10" fmla="*/ 6870 h 11536"/>
              <a:gd name="connsiteX0" fmla="*/ 41 w 10008"/>
              <a:gd name="connsiteY0" fmla="*/ 5849 h 10515"/>
              <a:gd name="connsiteX1" fmla="*/ 2650 w 10008"/>
              <a:gd name="connsiteY1" fmla="*/ 4627 h 10515"/>
              <a:gd name="connsiteX2" fmla="*/ 5208 w 10008"/>
              <a:gd name="connsiteY2" fmla="*/ 2293 h 10515"/>
              <a:gd name="connsiteX3" fmla="*/ 7450 w 10008"/>
              <a:gd name="connsiteY3" fmla="*/ 2738 h 10515"/>
              <a:gd name="connsiteX4" fmla="*/ 10008 w 10008"/>
              <a:gd name="connsiteY4" fmla="*/ 71 h 10515"/>
              <a:gd name="connsiteX5" fmla="*/ 9992 w 10008"/>
              <a:gd name="connsiteY5" fmla="*/ 10515 h 10515"/>
              <a:gd name="connsiteX6" fmla="*/ 7541 w 10008"/>
              <a:gd name="connsiteY6" fmla="*/ 10070 h 10515"/>
              <a:gd name="connsiteX7" fmla="*/ 5066 w 10008"/>
              <a:gd name="connsiteY7" fmla="*/ 10071 h 10515"/>
              <a:gd name="connsiteX8" fmla="*/ 2508 w 10008"/>
              <a:gd name="connsiteY8" fmla="*/ 10182 h 10515"/>
              <a:gd name="connsiteX9" fmla="*/ 0 w 10008"/>
              <a:gd name="connsiteY9" fmla="*/ 9738 h 10515"/>
              <a:gd name="connsiteX10" fmla="*/ 41 w 10008"/>
              <a:gd name="connsiteY10" fmla="*/ 5849 h 10515"/>
              <a:gd name="connsiteX0" fmla="*/ 41 w 9992"/>
              <a:gd name="connsiteY0" fmla="*/ 3776 h 8442"/>
              <a:gd name="connsiteX1" fmla="*/ 2650 w 9992"/>
              <a:gd name="connsiteY1" fmla="*/ 2554 h 8442"/>
              <a:gd name="connsiteX2" fmla="*/ 5208 w 9992"/>
              <a:gd name="connsiteY2" fmla="*/ 220 h 8442"/>
              <a:gd name="connsiteX3" fmla="*/ 7450 w 9992"/>
              <a:gd name="connsiteY3" fmla="*/ 665 h 8442"/>
              <a:gd name="connsiteX4" fmla="*/ 9966 w 9992"/>
              <a:gd name="connsiteY4" fmla="*/ 5220 h 8442"/>
              <a:gd name="connsiteX5" fmla="*/ 9992 w 9992"/>
              <a:gd name="connsiteY5" fmla="*/ 8442 h 8442"/>
              <a:gd name="connsiteX6" fmla="*/ 7541 w 9992"/>
              <a:gd name="connsiteY6" fmla="*/ 7997 h 8442"/>
              <a:gd name="connsiteX7" fmla="*/ 5066 w 9992"/>
              <a:gd name="connsiteY7" fmla="*/ 7998 h 8442"/>
              <a:gd name="connsiteX8" fmla="*/ 2508 w 9992"/>
              <a:gd name="connsiteY8" fmla="*/ 8109 h 8442"/>
              <a:gd name="connsiteX9" fmla="*/ 0 w 9992"/>
              <a:gd name="connsiteY9" fmla="*/ 7665 h 8442"/>
              <a:gd name="connsiteX10" fmla="*/ 41 w 9992"/>
              <a:gd name="connsiteY10" fmla="*/ 3776 h 8442"/>
              <a:gd name="connsiteX0" fmla="*/ 41 w 10000"/>
              <a:gd name="connsiteY0" fmla="*/ 3721 h 9248"/>
              <a:gd name="connsiteX1" fmla="*/ 2652 w 10000"/>
              <a:gd name="connsiteY1" fmla="*/ 2273 h 9248"/>
              <a:gd name="connsiteX2" fmla="*/ 5370 w 10000"/>
              <a:gd name="connsiteY2" fmla="*/ 3063 h 9248"/>
              <a:gd name="connsiteX3" fmla="*/ 7456 w 10000"/>
              <a:gd name="connsiteY3" fmla="*/ 36 h 9248"/>
              <a:gd name="connsiteX4" fmla="*/ 9974 w 10000"/>
              <a:gd name="connsiteY4" fmla="*/ 5431 h 9248"/>
              <a:gd name="connsiteX5" fmla="*/ 10000 w 10000"/>
              <a:gd name="connsiteY5" fmla="*/ 9248 h 9248"/>
              <a:gd name="connsiteX6" fmla="*/ 7547 w 10000"/>
              <a:gd name="connsiteY6" fmla="*/ 8721 h 9248"/>
              <a:gd name="connsiteX7" fmla="*/ 5070 w 10000"/>
              <a:gd name="connsiteY7" fmla="*/ 8722 h 9248"/>
              <a:gd name="connsiteX8" fmla="*/ 2510 w 10000"/>
              <a:gd name="connsiteY8" fmla="*/ 8854 h 9248"/>
              <a:gd name="connsiteX9" fmla="*/ 0 w 10000"/>
              <a:gd name="connsiteY9" fmla="*/ 8328 h 9248"/>
              <a:gd name="connsiteX10" fmla="*/ 41 w 10000"/>
              <a:gd name="connsiteY10" fmla="*/ 3721 h 9248"/>
              <a:gd name="connsiteX0" fmla="*/ 41 w 10000"/>
              <a:gd name="connsiteY0" fmla="*/ 4026 h 10002"/>
              <a:gd name="connsiteX1" fmla="*/ 2719 w 10000"/>
              <a:gd name="connsiteY1" fmla="*/ 4310 h 10002"/>
              <a:gd name="connsiteX2" fmla="*/ 5370 w 10000"/>
              <a:gd name="connsiteY2" fmla="*/ 3314 h 10002"/>
              <a:gd name="connsiteX3" fmla="*/ 7456 w 10000"/>
              <a:gd name="connsiteY3" fmla="*/ 41 h 10002"/>
              <a:gd name="connsiteX4" fmla="*/ 9974 w 10000"/>
              <a:gd name="connsiteY4" fmla="*/ 5875 h 10002"/>
              <a:gd name="connsiteX5" fmla="*/ 10000 w 10000"/>
              <a:gd name="connsiteY5" fmla="*/ 10002 h 10002"/>
              <a:gd name="connsiteX6" fmla="*/ 7547 w 10000"/>
              <a:gd name="connsiteY6" fmla="*/ 9432 h 10002"/>
              <a:gd name="connsiteX7" fmla="*/ 5070 w 10000"/>
              <a:gd name="connsiteY7" fmla="*/ 9433 h 10002"/>
              <a:gd name="connsiteX8" fmla="*/ 2510 w 10000"/>
              <a:gd name="connsiteY8" fmla="*/ 9576 h 10002"/>
              <a:gd name="connsiteX9" fmla="*/ 0 w 10000"/>
              <a:gd name="connsiteY9" fmla="*/ 9007 h 10002"/>
              <a:gd name="connsiteX10" fmla="*/ 41 w 10000"/>
              <a:gd name="connsiteY10" fmla="*/ 4026 h 10002"/>
              <a:gd name="connsiteX0" fmla="*/ 41 w 10000"/>
              <a:gd name="connsiteY0" fmla="*/ 4023 h 9999"/>
              <a:gd name="connsiteX1" fmla="*/ 2719 w 10000"/>
              <a:gd name="connsiteY1" fmla="*/ 4307 h 9999"/>
              <a:gd name="connsiteX2" fmla="*/ 5370 w 10000"/>
              <a:gd name="connsiteY2" fmla="*/ 3311 h 9999"/>
              <a:gd name="connsiteX3" fmla="*/ 7456 w 10000"/>
              <a:gd name="connsiteY3" fmla="*/ 38 h 9999"/>
              <a:gd name="connsiteX4" fmla="*/ 9999 w 10000"/>
              <a:gd name="connsiteY4" fmla="*/ 5730 h 9999"/>
              <a:gd name="connsiteX5" fmla="*/ 10000 w 10000"/>
              <a:gd name="connsiteY5" fmla="*/ 9999 h 9999"/>
              <a:gd name="connsiteX6" fmla="*/ 7547 w 10000"/>
              <a:gd name="connsiteY6" fmla="*/ 9429 h 9999"/>
              <a:gd name="connsiteX7" fmla="*/ 5070 w 10000"/>
              <a:gd name="connsiteY7" fmla="*/ 9430 h 9999"/>
              <a:gd name="connsiteX8" fmla="*/ 2510 w 10000"/>
              <a:gd name="connsiteY8" fmla="*/ 9573 h 9999"/>
              <a:gd name="connsiteX9" fmla="*/ 0 w 10000"/>
              <a:gd name="connsiteY9" fmla="*/ 9004 h 9999"/>
              <a:gd name="connsiteX10" fmla="*/ 41 w 10000"/>
              <a:gd name="connsiteY10" fmla="*/ 4023 h 9999"/>
              <a:gd name="connsiteX0" fmla="*/ 41 w 9999"/>
              <a:gd name="connsiteY0" fmla="*/ 4023 h 9715"/>
              <a:gd name="connsiteX1" fmla="*/ 2719 w 9999"/>
              <a:gd name="connsiteY1" fmla="*/ 4307 h 9715"/>
              <a:gd name="connsiteX2" fmla="*/ 5370 w 9999"/>
              <a:gd name="connsiteY2" fmla="*/ 3311 h 9715"/>
              <a:gd name="connsiteX3" fmla="*/ 7456 w 9999"/>
              <a:gd name="connsiteY3" fmla="*/ 38 h 9715"/>
              <a:gd name="connsiteX4" fmla="*/ 9999 w 9999"/>
              <a:gd name="connsiteY4" fmla="*/ 5731 h 9715"/>
              <a:gd name="connsiteX5" fmla="*/ 9917 w 9999"/>
              <a:gd name="connsiteY5" fmla="*/ 9715 h 9715"/>
              <a:gd name="connsiteX6" fmla="*/ 7547 w 9999"/>
              <a:gd name="connsiteY6" fmla="*/ 9430 h 9715"/>
              <a:gd name="connsiteX7" fmla="*/ 5070 w 9999"/>
              <a:gd name="connsiteY7" fmla="*/ 9431 h 9715"/>
              <a:gd name="connsiteX8" fmla="*/ 2510 w 9999"/>
              <a:gd name="connsiteY8" fmla="*/ 9574 h 9715"/>
              <a:gd name="connsiteX9" fmla="*/ 0 w 9999"/>
              <a:gd name="connsiteY9" fmla="*/ 9005 h 9715"/>
              <a:gd name="connsiteX10" fmla="*/ 41 w 9999"/>
              <a:gd name="connsiteY10" fmla="*/ 4023 h 9715"/>
              <a:gd name="connsiteX0" fmla="*/ 41 w 10001"/>
              <a:gd name="connsiteY0" fmla="*/ 4141 h 10000"/>
              <a:gd name="connsiteX1" fmla="*/ 2719 w 10001"/>
              <a:gd name="connsiteY1" fmla="*/ 4433 h 10000"/>
              <a:gd name="connsiteX2" fmla="*/ 5371 w 10001"/>
              <a:gd name="connsiteY2" fmla="*/ 3408 h 10000"/>
              <a:gd name="connsiteX3" fmla="*/ 7457 w 10001"/>
              <a:gd name="connsiteY3" fmla="*/ 39 h 10000"/>
              <a:gd name="connsiteX4" fmla="*/ 10000 w 10001"/>
              <a:gd name="connsiteY4" fmla="*/ 5899 h 10000"/>
              <a:gd name="connsiteX5" fmla="*/ 10001 w 10001"/>
              <a:gd name="connsiteY5" fmla="*/ 10000 h 10000"/>
              <a:gd name="connsiteX6" fmla="*/ 7548 w 10001"/>
              <a:gd name="connsiteY6" fmla="*/ 9707 h 10000"/>
              <a:gd name="connsiteX7" fmla="*/ 5071 w 10001"/>
              <a:gd name="connsiteY7" fmla="*/ 9708 h 10000"/>
              <a:gd name="connsiteX8" fmla="*/ 2510 w 10001"/>
              <a:gd name="connsiteY8" fmla="*/ 9855 h 10000"/>
              <a:gd name="connsiteX9" fmla="*/ 0 w 10001"/>
              <a:gd name="connsiteY9" fmla="*/ 9269 h 10000"/>
              <a:gd name="connsiteX10" fmla="*/ 41 w 10001"/>
              <a:gd name="connsiteY10" fmla="*/ 4141 h 10000"/>
              <a:gd name="connsiteX0" fmla="*/ 58 w 10018"/>
              <a:gd name="connsiteY0" fmla="*/ 4141 h 10000"/>
              <a:gd name="connsiteX1" fmla="*/ 2736 w 10018"/>
              <a:gd name="connsiteY1" fmla="*/ 4433 h 10000"/>
              <a:gd name="connsiteX2" fmla="*/ 5388 w 10018"/>
              <a:gd name="connsiteY2" fmla="*/ 3408 h 10000"/>
              <a:gd name="connsiteX3" fmla="*/ 7474 w 10018"/>
              <a:gd name="connsiteY3" fmla="*/ 39 h 10000"/>
              <a:gd name="connsiteX4" fmla="*/ 10017 w 10018"/>
              <a:gd name="connsiteY4" fmla="*/ 5899 h 10000"/>
              <a:gd name="connsiteX5" fmla="*/ 10018 w 10018"/>
              <a:gd name="connsiteY5" fmla="*/ 10000 h 10000"/>
              <a:gd name="connsiteX6" fmla="*/ 7565 w 10018"/>
              <a:gd name="connsiteY6" fmla="*/ 9707 h 10000"/>
              <a:gd name="connsiteX7" fmla="*/ 5088 w 10018"/>
              <a:gd name="connsiteY7" fmla="*/ 9708 h 10000"/>
              <a:gd name="connsiteX8" fmla="*/ 2527 w 10018"/>
              <a:gd name="connsiteY8" fmla="*/ 9855 h 10000"/>
              <a:gd name="connsiteX9" fmla="*/ 0 w 10018"/>
              <a:gd name="connsiteY9" fmla="*/ 8976 h 10000"/>
              <a:gd name="connsiteX10" fmla="*/ 58 w 10018"/>
              <a:gd name="connsiteY10" fmla="*/ 4141 h 10000"/>
              <a:gd name="connsiteX0" fmla="*/ 16 w 10018"/>
              <a:gd name="connsiteY0" fmla="*/ 3701 h 10000"/>
              <a:gd name="connsiteX1" fmla="*/ 2736 w 10018"/>
              <a:gd name="connsiteY1" fmla="*/ 4433 h 10000"/>
              <a:gd name="connsiteX2" fmla="*/ 5388 w 10018"/>
              <a:gd name="connsiteY2" fmla="*/ 3408 h 10000"/>
              <a:gd name="connsiteX3" fmla="*/ 7474 w 10018"/>
              <a:gd name="connsiteY3" fmla="*/ 39 h 10000"/>
              <a:gd name="connsiteX4" fmla="*/ 10017 w 10018"/>
              <a:gd name="connsiteY4" fmla="*/ 5899 h 10000"/>
              <a:gd name="connsiteX5" fmla="*/ 10018 w 10018"/>
              <a:gd name="connsiteY5" fmla="*/ 10000 h 10000"/>
              <a:gd name="connsiteX6" fmla="*/ 7565 w 10018"/>
              <a:gd name="connsiteY6" fmla="*/ 9707 h 10000"/>
              <a:gd name="connsiteX7" fmla="*/ 5088 w 10018"/>
              <a:gd name="connsiteY7" fmla="*/ 9708 h 10000"/>
              <a:gd name="connsiteX8" fmla="*/ 2527 w 10018"/>
              <a:gd name="connsiteY8" fmla="*/ 9855 h 10000"/>
              <a:gd name="connsiteX9" fmla="*/ 0 w 10018"/>
              <a:gd name="connsiteY9" fmla="*/ 8976 h 10000"/>
              <a:gd name="connsiteX10" fmla="*/ 16 w 10018"/>
              <a:gd name="connsiteY10" fmla="*/ 3701 h 10000"/>
              <a:gd name="connsiteX0" fmla="*/ 8 w 10010"/>
              <a:gd name="connsiteY0" fmla="*/ 3701 h 10000"/>
              <a:gd name="connsiteX1" fmla="*/ 2728 w 10010"/>
              <a:gd name="connsiteY1" fmla="*/ 4433 h 10000"/>
              <a:gd name="connsiteX2" fmla="*/ 5380 w 10010"/>
              <a:gd name="connsiteY2" fmla="*/ 3408 h 10000"/>
              <a:gd name="connsiteX3" fmla="*/ 7466 w 10010"/>
              <a:gd name="connsiteY3" fmla="*/ 39 h 10000"/>
              <a:gd name="connsiteX4" fmla="*/ 10009 w 10010"/>
              <a:gd name="connsiteY4" fmla="*/ 5899 h 10000"/>
              <a:gd name="connsiteX5" fmla="*/ 10010 w 10010"/>
              <a:gd name="connsiteY5" fmla="*/ 10000 h 10000"/>
              <a:gd name="connsiteX6" fmla="*/ 7557 w 10010"/>
              <a:gd name="connsiteY6" fmla="*/ 9707 h 10000"/>
              <a:gd name="connsiteX7" fmla="*/ 5080 w 10010"/>
              <a:gd name="connsiteY7" fmla="*/ 9708 h 10000"/>
              <a:gd name="connsiteX8" fmla="*/ 2519 w 10010"/>
              <a:gd name="connsiteY8" fmla="*/ 9855 h 10000"/>
              <a:gd name="connsiteX9" fmla="*/ 0 w 10010"/>
              <a:gd name="connsiteY9" fmla="*/ 8390 h 10000"/>
              <a:gd name="connsiteX10" fmla="*/ 8 w 10010"/>
              <a:gd name="connsiteY10" fmla="*/ 3701 h 10000"/>
              <a:gd name="connsiteX0" fmla="*/ 0 w 10002"/>
              <a:gd name="connsiteY0" fmla="*/ 3701 h 10000"/>
              <a:gd name="connsiteX1" fmla="*/ 2720 w 10002"/>
              <a:gd name="connsiteY1" fmla="*/ 4433 h 10000"/>
              <a:gd name="connsiteX2" fmla="*/ 5372 w 10002"/>
              <a:gd name="connsiteY2" fmla="*/ 3408 h 10000"/>
              <a:gd name="connsiteX3" fmla="*/ 7458 w 10002"/>
              <a:gd name="connsiteY3" fmla="*/ 39 h 10000"/>
              <a:gd name="connsiteX4" fmla="*/ 10001 w 10002"/>
              <a:gd name="connsiteY4" fmla="*/ 5899 h 10000"/>
              <a:gd name="connsiteX5" fmla="*/ 10002 w 10002"/>
              <a:gd name="connsiteY5" fmla="*/ 10000 h 10000"/>
              <a:gd name="connsiteX6" fmla="*/ 7549 w 10002"/>
              <a:gd name="connsiteY6" fmla="*/ 9707 h 10000"/>
              <a:gd name="connsiteX7" fmla="*/ 5072 w 10002"/>
              <a:gd name="connsiteY7" fmla="*/ 9708 h 10000"/>
              <a:gd name="connsiteX8" fmla="*/ 2511 w 10002"/>
              <a:gd name="connsiteY8" fmla="*/ 9855 h 10000"/>
              <a:gd name="connsiteX9" fmla="*/ 0 w 10002"/>
              <a:gd name="connsiteY9" fmla="*/ 9123 h 10000"/>
              <a:gd name="connsiteX10" fmla="*/ 0 w 10002"/>
              <a:gd name="connsiteY10" fmla="*/ 3701 h 10000"/>
              <a:gd name="connsiteX0" fmla="*/ 0 w 10018"/>
              <a:gd name="connsiteY0" fmla="*/ 3704 h 10003"/>
              <a:gd name="connsiteX1" fmla="*/ 2720 w 10018"/>
              <a:gd name="connsiteY1" fmla="*/ 4436 h 10003"/>
              <a:gd name="connsiteX2" fmla="*/ 5372 w 10018"/>
              <a:gd name="connsiteY2" fmla="*/ 3411 h 10003"/>
              <a:gd name="connsiteX3" fmla="*/ 7458 w 10018"/>
              <a:gd name="connsiteY3" fmla="*/ 42 h 10003"/>
              <a:gd name="connsiteX4" fmla="*/ 10018 w 10018"/>
              <a:gd name="connsiteY4" fmla="*/ 6049 h 10003"/>
              <a:gd name="connsiteX5" fmla="*/ 10002 w 10018"/>
              <a:gd name="connsiteY5" fmla="*/ 10003 h 10003"/>
              <a:gd name="connsiteX6" fmla="*/ 7549 w 10018"/>
              <a:gd name="connsiteY6" fmla="*/ 9710 h 10003"/>
              <a:gd name="connsiteX7" fmla="*/ 5072 w 10018"/>
              <a:gd name="connsiteY7" fmla="*/ 9711 h 10003"/>
              <a:gd name="connsiteX8" fmla="*/ 2511 w 10018"/>
              <a:gd name="connsiteY8" fmla="*/ 9858 h 10003"/>
              <a:gd name="connsiteX9" fmla="*/ 0 w 10018"/>
              <a:gd name="connsiteY9" fmla="*/ 9126 h 10003"/>
              <a:gd name="connsiteX10" fmla="*/ 0 w 10018"/>
              <a:gd name="connsiteY10" fmla="*/ 3704 h 10003"/>
              <a:gd name="connsiteX0" fmla="*/ 0 w 10018"/>
              <a:gd name="connsiteY0" fmla="*/ 3704 h 10003"/>
              <a:gd name="connsiteX1" fmla="*/ 2720 w 10018"/>
              <a:gd name="connsiteY1" fmla="*/ 4436 h 10003"/>
              <a:gd name="connsiteX2" fmla="*/ 5372 w 10018"/>
              <a:gd name="connsiteY2" fmla="*/ 3411 h 10003"/>
              <a:gd name="connsiteX3" fmla="*/ 7458 w 10018"/>
              <a:gd name="connsiteY3" fmla="*/ 42 h 10003"/>
              <a:gd name="connsiteX4" fmla="*/ 10018 w 10018"/>
              <a:gd name="connsiteY4" fmla="*/ 6049 h 10003"/>
              <a:gd name="connsiteX5" fmla="*/ 10002 w 10018"/>
              <a:gd name="connsiteY5" fmla="*/ 10003 h 10003"/>
              <a:gd name="connsiteX6" fmla="*/ 7549 w 10018"/>
              <a:gd name="connsiteY6" fmla="*/ 9710 h 10003"/>
              <a:gd name="connsiteX7" fmla="*/ 5072 w 10018"/>
              <a:gd name="connsiteY7" fmla="*/ 9711 h 10003"/>
              <a:gd name="connsiteX8" fmla="*/ 2503 w 10018"/>
              <a:gd name="connsiteY8" fmla="*/ 9565 h 10003"/>
              <a:gd name="connsiteX9" fmla="*/ 0 w 10018"/>
              <a:gd name="connsiteY9" fmla="*/ 9126 h 10003"/>
              <a:gd name="connsiteX10" fmla="*/ 0 w 10018"/>
              <a:gd name="connsiteY10" fmla="*/ 3704 h 10003"/>
              <a:gd name="connsiteX0" fmla="*/ 0 w 10018"/>
              <a:gd name="connsiteY0" fmla="*/ 3704 h 10003"/>
              <a:gd name="connsiteX1" fmla="*/ 2720 w 10018"/>
              <a:gd name="connsiteY1" fmla="*/ 4436 h 10003"/>
              <a:gd name="connsiteX2" fmla="*/ 5372 w 10018"/>
              <a:gd name="connsiteY2" fmla="*/ 3411 h 10003"/>
              <a:gd name="connsiteX3" fmla="*/ 7458 w 10018"/>
              <a:gd name="connsiteY3" fmla="*/ 42 h 10003"/>
              <a:gd name="connsiteX4" fmla="*/ 10018 w 10018"/>
              <a:gd name="connsiteY4" fmla="*/ 6049 h 10003"/>
              <a:gd name="connsiteX5" fmla="*/ 10002 w 10018"/>
              <a:gd name="connsiteY5" fmla="*/ 10003 h 10003"/>
              <a:gd name="connsiteX6" fmla="*/ 7549 w 10018"/>
              <a:gd name="connsiteY6" fmla="*/ 9710 h 10003"/>
              <a:gd name="connsiteX7" fmla="*/ 5072 w 10018"/>
              <a:gd name="connsiteY7" fmla="*/ 9125 h 10003"/>
              <a:gd name="connsiteX8" fmla="*/ 2503 w 10018"/>
              <a:gd name="connsiteY8" fmla="*/ 9565 h 10003"/>
              <a:gd name="connsiteX9" fmla="*/ 0 w 10018"/>
              <a:gd name="connsiteY9" fmla="*/ 9126 h 10003"/>
              <a:gd name="connsiteX10" fmla="*/ 0 w 10018"/>
              <a:gd name="connsiteY10" fmla="*/ 3704 h 10003"/>
              <a:gd name="connsiteX0" fmla="*/ 0 w 10018"/>
              <a:gd name="connsiteY0" fmla="*/ 3704 h 10003"/>
              <a:gd name="connsiteX1" fmla="*/ 2720 w 10018"/>
              <a:gd name="connsiteY1" fmla="*/ 4436 h 10003"/>
              <a:gd name="connsiteX2" fmla="*/ 5372 w 10018"/>
              <a:gd name="connsiteY2" fmla="*/ 3411 h 10003"/>
              <a:gd name="connsiteX3" fmla="*/ 7458 w 10018"/>
              <a:gd name="connsiteY3" fmla="*/ 42 h 10003"/>
              <a:gd name="connsiteX4" fmla="*/ 10018 w 10018"/>
              <a:gd name="connsiteY4" fmla="*/ 6049 h 10003"/>
              <a:gd name="connsiteX5" fmla="*/ 10002 w 10018"/>
              <a:gd name="connsiteY5" fmla="*/ 10003 h 10003"/>
              <a:gd name="connsiteX6" fmla="*/ 7549 w 10018"/>
              <a:gd name="connsiteY6" fmla="*/ 9710 h 10003"/>
              <a:gd name="connsiteX7" fmla="*/ 5047 w 10018"/>
              <a:gd name="connsiteY7" fmla="*/ 9565 h 10003"/>
              <a:gd name="connsiteX8" fmla="*/ 2503 w 10018"/>
              <a:gd name="connsiteY8" fmla="*/ 9565 h 10003"/>
              <a:gd name="connsiteX9" fmla="*/ 0 w 10018"/>
              <a:gd name="connsiteY9" fmla="*/ 9126 h 10003"/>
              <a:gd name="connsiteX10" fmla="*/ 0 w 10018"/>
              <a:gd name="connsiteY10" fmla="*/ 3704 h 10003"/>
              <a:gd name="connsiteX0" fmla="*/ 0 w 10018"/>
              <a:gd name="connsiteY0" fmla="*/ 3704 h 10296"/>
              <a:gd name="connsiteX1" fmla="*/ 2720 w 10018"/>
              <a:gd name="connsiteY1" fmla="*/ 4436 h 10296"/>
              <a:gd name="connsiteX2" fmla="*/ 5372 w 10018"/>
              <a:gd name="connsiteY2" fmla="*/ 3411 h 10296"/>
              <a:gd name="connsiteX3" fmla="*/ 7458 w 10018"/>
              <a:gd name="connsiteY3" fmla="*/ 42 h 10296"/>
              <a:gd name="connsiteX4" fmla="*/ 10018 w 10018"/>
              <a:gd name="connsiteY4" fmla="*/ 6049 h 10296"/>
              <a:gd name="connsiteX5" fmla="*/ 10002 w 10018"/>
              <a:gd name="connsiteY5" fmla="*/ 10296 h 10296"/>
              <a:gd name="connsiteX6" fmla="*/ 7549 w 10018"/>
              <a:gd name="connsiteY6" fmla="*/ 9710 h 10296"/>
              <a:gd name="connsiteX7" fmla="*/ 5047 w 10018"/>
              <a:gd name="connsiteY7" fmla="*/ 9565 h 10296"/>
              <a:gd name="connsiteX8" fmla="*/ 2503 w 10018"/>
              <a:gd name="connsiteY8" fmla="*/ 9565 h 10296"/>
              <a:gd name="connsiteX9" fmla="*/ 0 w 10018"/>
              <a:gd name="connsiteY9" fmla="*/ 9126 h 10296"/>
              <a:gd name="connsiteX10" fmla="*/ 0 w 10018"/>
              <a:gd name="connsiteY10" fmla="*/ 3704 h 10296"/>
              <a:gd name="connsiteX0" fmla="*/ 0 w 10018"/>
              <a:gd name="connsiteY0" fmla="*/ 3704 h 10296"/>
              <a:gd name="connsiteX1" fmla="*/ 2720 w 10018"/>
              <a:gd name="connsiteY1" fmla="*/ 4436 h 10296"/>
              <a:gd name="connsiteX2" fmla="*/ 5372 w 10018"/>
              <a:gd name="connsiteY2" fmla="*/ 3411 h 10296"/>
              <a:gd name="connsiteX3" fmla="*/ 7458 w 10018"/>
              <a:gd name="connsiteY3" fmla="*/ 42 h 10296"/>
              <a:gd name="connsiteX4" fmla="*/ 10018 w 10018"/>
              <a:gd name="connsiteY4" fmla="*/ 6049 h 10296"/>
              <a:gd name="connsiteX5" fmla="*/ 10002 w 10018"/>
              <a:gd name="connsiteY5" fmla="*/ 10296 h 10296"/>
              <a:gd name="connsiteX6" fmla="*/ 7549 w 10018"/>
              <a:gd name="connsiteY6" fmla="*/ 9417 h 10296"/>
              <a:gd name="connsiteX7" fmla="*/ 5047 w 10018"/>
              <a:gd name="connsiteY7" fmla="*/ 9565 h 10296"/>
              <a:gd name="connsiteX8" fmla="*/ 2503 w 10018"/>
              <a:gd name="connsiteY8" fmla="*/ 9565 h 10296"/>
              <a:gd name="connsiteX9" fmla="*/ 0 w 10018"/>
              <a:gd name="connsiteY9" fmla="*/ 9126 h 10296"/>
              <a:gd name="connsiteX10" fmla="*/ 0 w 10018"/>
              <a:gd name="connsiteY10" fmla="*/ 3704 h 10296"/>
              <a:gd name="connsiteX0" fmla="*/ 0 w 10018"/>
              <a:gd name="connsiteY0" fmla="*/ 3704 h 10296"/>
              <a:gd name="connsiteX1" fmla="*/ 2720 w 10018"/>
              <a:gd name="connsiteY1" fmla="*/ 4436 h 10296"/>
              <a:gd name="connsiteX2" fmla="*/ 5372 w 10018"/>
              <a:gd name="connsiteY2" fmla="*/ 3411 h 10296"/>
              <a:gd name="connsiteX3" fmla="*/ 7458 w 10018"/>
              <a:gd name="connsiteY3" fmla="*/ 42 h 10296"/>
              <a:gd name="connsiteX4" fmla="*/ 10018 w 10018"/>
              <a:gd name="connsiteY4" fmla="*/ 6049 h 10296"/>
              <a:gd name="connsiteX5" fmla="*/ 10002 w 10018"/>
              <a:gd name="connsiteY5" fmla="*/ 10296 h 10296"/>
              <a:gd name="connsiteX6" fmla="*/ 7566 w 10018"/>
              <a:gd name="connsiteY6" fmla="*/ 10003 h 10296"/>
              <a:gd name="connsiteX7" fmla="*/ 5047 w 10018"/>
              <a:gd name="connsiteY7" fmla="*/ 9565 h 10296"/>
              <a:gd name="connsiteX8" fmla="*/ 2503 w 10018"/>
              <a:gd name="connsiteY8" fmla="*/ 9565 h 10296"/>
              <a:gd name="connsiteX9" fmla="*/ 0 w 10018"/>
              <a:gd name="connsiteY9" fmla="*/ 9126 h 10296"/>
              <a:gd name="connsiteX10" fmla="*/ 0 w 10018"/>
              <a:gd name="connsiteY10" fmla="*/ 3704 h 10296"/>
              <a:gd name="connsiteX0" fmla="*/ 0 w 10018"/>
              <a:gd name="connsiteY0" fmla="*/ 3704 h 10296"/>
              <a:gd name="connsiteX1" fmla="*/ 2720 w 10018"/>
              <a:gd name="connsiteY1" fmla="*/ 4436 h 10296"/>
              <a:gd name="connsiteX2" fmla="*/ 5372 w 10018"/>
              <a:gd name="connsiteY2" fmla="*/ 3411 h 10296"/>
              <a:gd name="connsiteX3" fmla="*/ 7458 w 10018"/>
              <a:gd name="connsiteY3" fmla="*/ 42 h 10296"/>
              <a:gd name="connsiteX4" fmla="*/ 10018 w 10018"/>
              <a:gd name="connsiteY4" fmla="*/ 6049 h 10296"/>
              <a:gd name="connsiteX5" fmla="*/ 9985 w 10018"/>
              <a:gd name="connsiteY5" fmla="*/ 10296 h 10296"/>
              <a:gd name="connsiteX6" fmla="*/ 7566 w 10018"/>
              <a:gd name="connsiteY6" fmla="*/ 10003 h 10296"/>
              <a:gd name="connsiteX7" fmla="*/ 5047 w 10018"/>
              <a:gd name="connsiteY7" fmla="*/ 9565 h 10296"/>
              <a:gd name="connsiteX8" fmla="*/ 2503 w 10018"/>
              <a:gd name="connsiteY8" fmla="*/ 9565 h 10296"/>
              <a:gd name="connsiteX9" fmla="*/ 0 w 10018"/>
              <a:gd name="connsiteY9" fmla="*/ 9126 h 10296"/>
              <a:gd name="connsiteX10" fmla="*/ 0 w 10018"/>
              <a:gd name="connsiteY10" fmla="*/ 3704 h 10296"/>
              <a:gd name="connsiteX0" fmla="*/ 0 w 10010"/>
              <a:gd name="connsiteY0" fmla="*/ 3704 h 10296"/>
              <a:gd name="connsiteX1" fmla="*/ 2720 w 10010"/>
              <a:gd name="connsiteY1" fmla="*/ 4436 h 10296"/>
              <a:gd name="connsiteX2" fmla="*/ 5372 w 10010"/>
              <a:gd name="connsiteY2" fmla="*/ 3411 h 10296"/>
              <a:gd name="connsiteX3" fmla="*/ 7458 w 10010"/>
              <a:gd name="connsiteY3" fmla="*/ 42 h 10296"/>
              <a:gd name="connsiteX4" fmla="*/ 10010 w 10010"/>
              <a:gd name="connsiteY4" fmla="*/ 6049 h 10296"/>
              <a:gd name="connsiteX5" fmla="*/ 9985 w 10010"/>
              <a:gd name="connsiteY5" fmla="*/ 10296 h 10296"/>
              <a:gd name="connsiteX6" fmla="*/ 7566 w 10010"/>
              <a:gd name="connsiteY6" fmla="*/ 10003 h 10296"/>
              <a:gd name="connsiteX7" fmla="*/ 5047 w 10010"/>
              <a:gd name="connsiteY7" fmla="*/ 9565 h 10296"/>
              <a:gd name="connsiteX8" fmla="*/ 2503 w 10010"/>
              <a:gd name="connsiteY8" fmla="*/ 9565 h 10296"/>
              <a:gd name="connsiteX9" fmla="*/ 0 w 10010"/>
              <a:gd name="connsiteY9" fmla="*/ 9126 h 10296"/>
              <a:gd name="connsiteX10" fmla="*/ 0 w 10010"/>
              <a:gd name="connsiteY10" fmla="*/ 3704 h 10296"/>
              <a:gd name="connsiteX0" fmla="*/ 0 w 10010"/>
              <a:gd name="connsiteY0" fmla="*/ 3704 h 10296"/>
              <a:gd name="connsiteX1" fmla="*/ 2720 w 10010"/>
              <a:gd name="connsiteY1" fmla="*/ 4436 h 10296"/>
              <a:gd name="connsiteX2" fmla="*/ 5372 w 10010"/>
              <a:gd name="connsiteY2" fmla="*/ 3411 h 10296"/>
              <a:gd name="connsiteX3" fmla="*/ 7458 w 10010"/>
              <a:gd name="connsiteY3" fmla="*/ 42 h 10296"/>
              <a:gd name="connsiteX4" fmla="*/ 10010 w 10010"/>
              <a:gd name="connsiteY4" fmla="*/ 6049 h 10296"/>
              <a:gd name="connsiteX5" fmla="*/ 10010 w 10010"/>
              <a:gd name="connsiteY5" fmla="*/ 10296 h 10296"/>
              <a:gd name="connsiteX6" fmla="*/ 7566 w 10010"/>
              <a:gd name="connsiteY6" fmla="*/ 10003 h 10296"/>
              <a:gd name="connsiteX7" fmla="*/ 5047 w 10010"/>
              <a:gd name="connsiteY7" fmla="*/ 9565 h 10296"/>
              <a:gd name="connsiteX8" fmla="*/ 2503 w 10010"/>
              <a:gd name="connsiteY8" fmla="*/ 9565 h 10296"/>
              <a:gd name="connsiteX9" fmla="*/ 0 w 10010"/>
              <a:gd name="connsiteY9" fmla="*/ 9126 h 10296"/>
              <a:gd name="connsiteX10" fmla="*/ 0 w 10010"/>
              <a:gd name="connsiteY10" fmla="*/ 3704 h 10296"/>
              <a:gd name="connsiteX0" fmla="*/ 0 w 10010"/>
              <a:gd name="connsiteY0" fmla="*/ 3704 h 10296"/>
              <a:gd name="connsiteX1" fmla="*/ 2720 w 10010"/>
              <a:gd name="connsiteY1" fmla="*/ 4436 h 10296"/>
              <a:gd name="connsiteX2" fmla="*/ 5372 w 10010"/>
              <a:gd name="connsiteY2" fmla="*/ 3411 h 10296"/>
              <a:gd name="connsiteX3" fmla="*/ 7458 w 10010"/>
              <a:gd name="connsiteY3" fmla="*/ 42 h 10296"/>
              <a:gd name="connsiteX4" fmla="*/ 10010 w 10010"/>
              <a:gd name="connsiteY4" fmla="*/ 6049 h 10296"/>
              <a:gd name="connsiteX5" fmla="*/ 10010 w 10010"/>
              <a:gd name="connsiteY5" fmla="*/ 10296 h 10296"/>
              <a:gd name="connsiteX6" fmla="*/ 7566 w 10010"/>
              <a:gd name="connsiteY6" fmla="*/ 10003 h 10296"/>
              <a:gd name="connsiteX7" fmla="*/ 5047 w 10010"/>
              <a:gd name="connsiteY7" fmla="*/ 9565 h 10296"/>
              <a:gd name="connsiteX8" fmla="*/ 2503 w 10010"/>
              <a:gd name="connsiteY8" fmla="*/ 9565 h 10296"/>
              <a:gd name="connsiteX9" fmla="*/ 0 w 10010"/>
              <a:gd name="connsiteY9" fmla="*/ 9126 h 10296"/>
              <a:gd name="connsiteX10" fmla="*/ 0 w 10010"/>
              <a:gd name="connsiteY10" fmla="*/ 3704 h 10296"/>
              <a:gd name="connsiteX0" fmla="*/ 0 w 10010"/>
              <a:gd name="connsiteY0" fmla="*/ 3704 h 10149"/>
              <a:gd name="connsiteX1" fmla="*/ 2720 w 10010"/>
              <a:gd name="connsiteY1" fmla="*/ 4436 h 10149"/>
              <a:gd name="connsiteX2" fmla="*/ 5372 w 10010"/>
              <a:gd name="connsiteY2" fmla="*/ 3411 h 10149"/>
              <a:gd name="connsiteX3" fmla="*/ 7458 w 10010"/>
              <a:gd name="connsiteY3" fmla="*/ 42 h 10149"/>
              <a:gd name="connsiteX4" fmla="*/ 10010 w 10010"/>
              <a:gd name="connsiteY4" fmla="*/ 6049 h 10149"/>
              <a:gd name="connsiteX5" fmla="*/ 9993 w 10010"/>
              <a:gd name="connsiteY5" fmla="*/ 10149 h 10149"/>
              <a:gd name="connsiteX6" fmla="*/ 7566 w 10010"/>
              <a:gd name="connsiteY6" fmla="*/ 10003 h 10149"/>
              <a:gd name="connsiteX7" fmla="*/ 5047 w 10010"/>
              <a:gd name="connsiteY7" fmla="*/ 9565 h 10149"/>
              <a:gd name="connsiteX8" fmla="*/ 2503 w 10010"/>
              <a:gd name="connsiteY8" fmla="*/ 9565 h 10149"/>
              <a:gd name="connsiteX9" fmla="*/ 0 w 10010"/>
              <a:gd name="connsiteY9" fmla="*/ 9126 h 10149"/>
              <a:gd name="connsiteX10" fmla="*/ 0 w 10010"/>
              <a:gd name="connsiteY10" fmla="*/ 3704 h 10149"/>
              <a:gd name="connsiteX0" fmla="*/ 0 w 10010"/>
              <a:gd name="connsiteY0" fmla="*/ 3704 h 10149"/>
              <a:gd name="connsiteX1" fmla="*/ 2720 w 10010"/>
              <a:gd name="connsiteY1" fmla="*/ 4436 h 10149"/>
              <a:gd name="connsiteX2" fmla="*/ 5372 w 10010"/>
              <a:gd name="connsiteY2" fmla="*/ 3411 h 10149"/>
              <a:gd name="connsiteX3" fmla="*/ 7458 w 10010"/>
              <a:gd name="connsiteY3" fmla="*/ 42 h 10149"/>
              <a:gd name="connsiteX4" fmla="*/ 10010 w 10010"/>
              <a:gd name="connsiteY4" fmla="*/ 6049 h 10149"/>
              <a:gd name="connsiteX5" fmla="*/ 9993 w 10010"/>
              <a:gd name="connsiteY5" fmla="*/ 10149 h 10149"/>
              <a:gd name="connsiteX6" fmla="*/ 7558 w 10010"/>
              <a:gd name="connsiteY6" fmla="*/ 9710 h 10149"/>
              <a:gd name="connsiteX7" fmla="*/ 5047 w 10010"/>
              <a:gd name="connsiteY7" fmla="*/ 9565 h 10149"/>
              <a:gd name="connsiteX8" fmla="*/ 2503 w 10010"/>
              <a:gd name="connsiteY8" fmla="*/ 9565 h 10149"/>
              <a:gd name="connsiteX9" fmla="*/ 0 w 10010"/>
              <a:gd name="connsiteY9" fmla="*/ 9126 h 10149"/>
              <a:gd name="connsiteX10" fmla="*/ 0 w 10010"/>
              <a:gd name="connsiteY10" fmla="*/ 3704 h 10149"/>
              <a:gd name="connsiteX0" fmla="*/ 0 w 10010"/>
              <a:gd name="connsiteY0" fmla="*/ 3704 h 10149"/>
              <a:gd name="connsiteX1" fmla="*/ 2720 w 10010"/>
              <a:gd name="connsiteY1" fmla="*/ 4436 h 10149"/>
              <a:gd name="connsiteX2" fmla="*/ 5372 w 10010"/>
              <a:gd name="connsiteY2" fmla="*/ 3411 h 10149"/>
              <a:gd name="connsiteX3" fmla="*/ 7458 w 10010"/>
              <a:gd name="connsiteY3" fmla="*/ 42 h 10149"/>
              <a:gd name="connsiteX4" fmla="*/ 10010 w 10010"/>
              <a:gd name="connsiteY4" fmla="*/ 6049 h 10149"/>
              <a:gd name="connsiteX5" fmla="*/ 9993 w 10010"/>
              <a:gd name="connsiteY5" fmla="*/ 10149 h 10149"/>
              <a:gd name="connsiteX6" fmla="*/ 7558 w 10010"/>
              <a:gd name="connsiteY6" fmla="*/ 9710 h 10149"/>
              <a:gd name="connsiteX7" fmla="*/ 5047 w 10010"/>
              <a:gd name="connsiteY7" fmla="*/ 9565 h 10149"/>
              <a:gd name="connsiteX8" fmla="*/ 2503 w 10010"/>
              <a:gd name="connsiteY8" fmla="*/ 9565 h 10149"/>
              <a:gd name="connsiteX9" fmla="*/ 0 w 10010"/>
              <a:gd name="connsiteY9" fmla="*/ 9126 h 10149"/>
              <a:gd name="connsiteX10" fmla="*/ 0 w 10010"/>
              <a:gd name="connsiteY10" fmla="*/ 3704 h 10149"/>
              <a:gd name="connsiteX0" fmla="*/ 0 w 10010"/>
              <a:gd name="connsiteY0" fmla="*/ 3704 h 10149"/>
              <a:gd name="connsiteX1" fmla="*/ 2720 w 10010"/>
              <a:gd name="connsiteY1" fmla="*/ 4436 h 10149"/>
              <a:gd name="connsiteX2" fmla="*/ 5372 w 10010"/>
              <a:gd name="connsiteY2" fmla="*/ 3411 h 10149"/>
              <a:gd name="connsiteX3" fmla="*/ 7458 w 10010"/>
              <a:gd name="connsiteY3" fmla="*/ 42 h 10149"/>
              <a:gd name="connsiteX4" fmla="*/ 10010 w 10010"/>
              <a:gd name="connsiteY4" fmla="*/ 6049 h 10149"/>
              <a:gd name="connsiteX5" fmla="*/ 9993 w 10010"/>
              <a:gd name="connsiteY5" fmla="*/ 10149 h 10149"/>
              <a:gd name="connsiteX6" fmla="*/ 7558 w 10010"/>
              <a:gd name="connsiteY6" fmla="*/ 9710 h 10149"/>
              <a:gd name="connsiteX7" fmla="*/ 5097 w 10010"/>
              <a:gd name="connsiteY7" fmla="*/ 9858 h 10149"/>
              <a:gd name="connsiteX8" fmla="*/ 2503 w 10010"/>
              <a:gd name="connsiteY8" fmla="*/ 9565 h 10149"/>
              <a:gd name="connsiteX9" fmla="*/ 0 w 10010"/>
              <a:gd name="connsiteY9" fmla="*/ 9126 h 10149"/>
              <a:gd name="connsiteX10" fmla="*/ 0 w 10010"/>
              <a:gd name="connsiteY10" fmla="*/ 3704 h 10149"/>
              <a:gd name="connsiteX0" fmla="*/ 0 w 10010"/>
              <a:gd name="connsiteY0" fmla="*/ 3704 h 10149"/>
              <a:gd name="connsiteX1" fmla="*/ 2720 w 10010"/>
              <a:gd name="connsiteY1" fmla="*/ 4436 h 10149"/>
              <a:gd name="connsiteX2" fmla="*/ 5372 w 10010"/>
              <a:gd name="connsiteY2" fmla="*/ 3411 h 10149"/>
              <a:gd name="connsiteX3" fmla="*/ 7458 w 10010"/>
              <a:gd name="connsiteY3" fmla="*/ 42 h 10149"/>
              <a:gd name="connsiteX4" fmla="*/ 10010 w 10010"/>
              <a:gd name="connsiteY4" fmla="*/ 6049 h 10149"/>
              <a:gd name="connsiteX5" fmla="*/ 9993 w 10010"/>
              <a:gd name="connsiteY5" fmla="*/ 10149 h 10149"/>
              <a:gd name="connsiteX6" fmla="*/ 7558 w 10010"/>
              <a:gd name="connsiteY6" fmla="*/ 9710 h 10149"/>
              <a:gd name="connsiteX7" fmla="*/ 5097 w 10010"/>
              <a:gd name="connsiteY7" fmla="*/ 9858 h 10149"/>
              <a:gd name="connsiteX8" fmla="*/ 2528 w 10010"/>
              <a:gd name="connsiteY8" fmla="*/ 9858 h 10149"/>
              <a:gd name="connsiteX9" fmla="*/ 0 w 10010"/>
              <a:gd name="connsiteY9" fmla="*/ 9126 h 10149"/>
              <a:gd name="connsiteX10" fmla="*/ 0 w 10010"/>
              <a:gd name="connsiteY10" fmla="*/ 3704 h 10149"/>
              <a:gd name="connsiteX0" fmla="*/ 8 w 10018"/>
              <a:gd name="connsiteY0" fmla="*/ 3704 h 10149"/>
              <a:gd name="connsiteX1" fmla="*/ 2728 w 10018"/>
              <a:gd name="connsiteY1" fmla="*/ 4436 h 10149"/>
              <a:gd name="connsiteX2" fmla="*/ 5380 w 10018"/>
              <a:gd name="connsiteY2" fmla="*/ 3411 h 10149"/>
              <a:gd name="connsiteX3" fmla="*/ 7466 w 10018"/>
              <a:gd name="connsiteY3" fmla="*/ 42 h 10149"/>
              <a:gd name="connsiteX4" fmla="*/ 10018 w 10018"/>
              <a:gd name="connsiteY4" fmla="*/ 6049 h 10149"/>
              <a:gd name="connsiteX5" fmla="*/ 10001 w 10018"/>
              <a:gd name="connsiteY5" fmla="*/ 10149 h 10149"/>
              <a:gd name="connsiteX6" fmla="*/ 7566 w 10018"/>
              <a:gd name="connsiteY6" fmla="*/ 9710 h 10149"/>
              <a:gd name="connsiteX7" fmla="*/ 5105 w 10018"/>
              <a:gd name="connsiteY7" fmla="*/ 9858 h 10149"/>
              <a:gd name="connsiteX8" fmla="*/ 2536 w 10018"/>
              <a:gd name="connsiteY8" fmla="*/ 9858 h 10149"/>
              <a:gd name="connsiteX9" fmla="*/ 0 w 10018"/>
              <a:gd name="connsiteY9" fmla="*/ 9126 h 10149"/>
              <a:gd name="connsiteX10" fmla="*/ 8 w 10018"/>
              <a:gd name="connsiteY10" fmla="*/ 3704 h 10149"/>
              <a:gd name="connsiteX0" fmla="*/ 1 w 10011"/>
              <a:gd name="connsiteY0" fmla="*/ 3704 h 10149"/>
              <a:gd name="connsiteX1" fmla="*/ 2721 w 10011"/>
              <a:gd name="connsiteY1" fmla="*/ 4436 h 10149"/>
              <a:gd name="connsiteX2" fmla="*/ 5373 w 10011"/>
              <a:gd name="connsiteY2" fmla="*/ 3411 h 10149"/>
              <a:gd name="connsiteX3" fmla="*/ 7459 w 10011"/>
              <a:gd name="connsiteY3" fmla="*/ 42 h 10149"/>
              <a:gd name="connsiteX4" fmla="*/ 10011 w 10011"/>
              <a:gd name="connsiteY4" fmla="*/ 6049 h 10149"/>
              <a:gd name="connsiteX5" fmla="*/ 9994 w 10011"/>
              <a:gd name="connsiteY5" fmla="*/ 10149 h 10149"/>
              <a:gd name="connsiteX6" fmla="*/ 7559 w 10011"/>
              <a:gd name="connsiteY6" fmla="*/ 9710 h 10149"/>
              <a:gd name="connsiteX7" fmla="*/ 5098 w 10011"/>
              <a:gd name="connsiteY7" fmla="*/ 9858 h 10149"/>
              <a:gd name="connsiteX8" fmla="*/ 2529 w 10011"/>
              <a:gd name="connsiteY8" fmla="*/ 9858 h 10149"/>
              <a:gd name="connsiteX9" fmla="*/ 1 w 10011"/>
              <a:gd name="connsiteY9" fmla="*/ 9566 h 10149"/>
              <a:gd name="connsiteX10" fmla="*/ 1 w 10011"/>
              <a:gd name="connsiteY10" fmla="*/ 3704 h 10149"/>
              <a:gd name="connsiteX0" fmla="*/ 1 w 10011"/>
              <a:gd name="connsiteY0" fmla="*/ 3704 h 10181"/>
              <a:gd name="connsiteX1" fmla="*/ 2721 w 10011"/>
              <a:gd name="connsiteY1" fmla="*/ 4436 h 10181"/>
              <a:gd name="connsiteX2" fmla="*/ 5373 w 10011"/>
              <a:gd name="connsiteY2" fmla="*/ 3411 h 10181"/>
              <a:gd name="connsiteX3" fmla="*/ 7459 w 10011"/>
              <a:gd name="connsiteY3" fmla="*/ 42 h 10181"/>
              <a:gd name="connsiteX4" fmla="*/ 10011 w 10011"/>
              <a:gd name="connsiteY4" fmla="*/ 6049 h 10181"/>
              <a:gd name="connsiteX5" fmla="*/ 9994 w 10011"/>
              <a:gd name="connsiteY5" fmla="*/ 10149 h 10181"/>
              <a:gd name="connsiteX6" fmla="*/ 7559 w 10011"/>
              <a:gd name="connsiteY6" fmla="*/ 9710 h 10181"/>
              <a:gd name="connsiteX7" fmla="*/ 5098 w 10011"/>
              <a:gd name="connsiteY7" fmla="*/ 9858 h 10181"/>
              <a:gd name="connsiteX8" fmla="*/ 2529 w 10011"/>
              <a:gd name="connsiteY8" fmla="*/ 9858 h 10181"/>
              <a:gd name="connsiteX9" fmla="*/ 34 w 10011"/>
              <a:gd name="connsiteY9" fmla="*/ 9859 h 10181"/>
              <a:gd name="connsiteX10" fmla="*/ 1 w 10011"/>
              <a:gd name="connsiteY10" fmla="*/ 3704 h 10181"/>
              <a:gd name="connsiteX0" fmla="*/ 1 w 10011"/>
              <a:gd name="connsiteY0" fmla="*/ 3704 h 10149"/>
              <a:gd name="connsiteX1" fmla="*/ 2721 w 10011"/>
              <a:gd name="connsiteY1" fmla="*/ 4436 h 10149"/>
              <a:gd name="connsiteX2" fmla="*/ 5373 w 10011"/>
              <a:gd name="connsiteY2" fmla="*/ 3411 h 10149"/>
              <a:gd name="connsiteX3" fmla="*/ 7459 w 10011"/>
              <a:gd name="connsiteY3" fmla="*/ 42 h 10149"/>
              <a:gd name="connsiteX4" fmla="*/ 10011 w 10011"/>
              <a:gd name="connsiteY4" fmla="*/ 6049 h 10149"/>
              <a:gd name="connsiteX5" fmla="*/ 9994 w 10011"/>
              <a:gd name="connsiteY5" fmla="*/ 10149 h 10149"/>
              <a:gd name="connsiteX6" fmla="*/ 7559 w 10011"/>
              <a:gd name="connsiteY6" fmla="*/ 9710 h 10149"/>
              <a:gd name="connsiteX7" fmla="*/ 5098 w 10011"/>
              <a:gd name="connsiteY7" fmla="*/ 9858 h 10149"/>
              <a:gd name="connsiteX8" fmla="*/ 2529 w 10011"/>
              <a:gd name="connsiteY8" fmla="*/ 9858 h 10149"/>
              <a:gd name="connsiteX9" fmla="*/ 26 w 10011"/>
              <a:gd name="connsiteY9" fmla="*/ 9566 h 10149"/>
              <a:gd name="connsiteX10" fmla="*/ 1 w 10011"/>
              <a:gd name="connsiteY10" fmla="*/ 3704 h 10149"/>
              <a:gd name="connsiteX0" fmla="*/ 1 w 10011"/>
              <a:gd name="connsiteY0" fmla="*/ 3704 h 10149"/>
              <a:gd name="connsiteX1" fmla="*/ 2721 w 10011"/>
              <a:gd name="connsiteY1" fmla="*/ 4436 h 10149"/>
              <a:gd name="connsiteX2" fmla="*/ 5373 w 10011"/>
              <a:gd name="connsiteY2" fmla="*/ 3411 h 10149"/>
              <a:gd name="connsiteX3" fmla="*/ 7459 w 10011"/>
              <a:gd name="connsiteY3" fmla="*/ 42 h 10149"/>
              <a:gd name="connsiteX4" fmla="*/ 10011 w 10011"/>
              <a:gd name="connsiteY4" fmla="*/ 6049 h 10149"/>
              <a:gd name="connsiteX5" fmla="*/ 9994 w 10011"/>
              <a:gd name="connsiteY5" fmla="*/ 10149 h 10149"/>
              <a:gd name="connsiteX6" fmla="*/ 7567 w 10011"/>
              <a:gd name="connsiteY6" fmla="*/ 9857 h 10149"/>
              <a:gd name="connsiteX7" fmla="*/ 5098 w 10011"/>
              <a:gd name="connsiteY7" fmla="*/ 9858 h 10149"/>
              <a:gd name="connsiteX8" fmla="*/ 2529 w 10011"/>
              <a:gd name="connsiteY8" fmla="*/ 9858 h 10149"/>
              <a:gd name="connsiteX9" fmla="*/ 26 w 10011"/>
              <a:gd name="connsiteY9" fmla="*/ 9566 h 10149"/>
              <a:gd name="connsiteX10" fmla="*/ 1 w 10011"/>
              <a:gd name="connsiteY10" fmla="*/ 3704 h 10149"/>
              <a:gd name="connsiteX0" fmla="*/ 8 w 10018"/>
              <a:gd name="connsiteY0" fmla="*/ 3704 h 10149"/>
              <a:gd name="connsiteX1" fmla="*/ 2728 w 10018"/>
              <a:gd name="connsiteY1" fmla="*/ 4436 h 10149"/>
              <a:gd name="connsiteX2" fmla="*/ 5380 w 10018"/>
              <a:gd name="connsiteY2" fmla="*/ 3411 h 10149"/>
              <a:gd name="connsiteX3" fmla="*/ 7466 w 10018"/>
              <a:gd name="connsiteY3" fmla="*/ 42 h 10149"/>
              <a:gd name="connsiteX4" fmla="*/ 10018 w 10018"/>
              <a:gd name="connsiteY4" fmla="*/ 6049 h 10149"/>
              <a:gd name="connsiteX5" fmla="*/ 10001 w 10018"/>
              <a:gd name="connsiteY5" fmla="*/ 10149 h 10149"/>
              <a:gd name="connsiteX6" fmla="*/ 7574 w 10018"/>
              <a:gd name="connsiteY6" fmla="*/ 9857 h 10149"/>
              <a:gd name="connsiteX7" fmla="*/ 5105 w 10018"/>
              <a:gd name="connsiteY7" fmla="*/ 9858 h 10149"/>
              <a:gd name="connsiteX8" fmla="*/ 2536 w 10018"/>
              <a:gd name="connsiteY8" fmla="*/ 9858 h 10149"/>
              <a:gd name="connsiteX9" fmla="*/ 0 w 10018"/>
              <a:gd name="connsiteY9" fmla="*/ 9760 h 10149"/>
              <a:gd name="connsiteX10" fmla="*/ 8 w 10018"/>
              <a:gd name="connsiteY10" fmla="*/ 3704 h 10149"/>
              <a:gd name="connsiteX0" fmla="*/ 1 w 10011"/>
              <a:gd name="connsiteY0" fmla="*/ 3704 h 10149"/>
              <a:gd name="connsiteX1" fmla="*/ 2721 w 10011"/>
              <a:gd name="connsiteY1" fmla="*/ 4436 h 10149"/>
              <a:gd name="connsiteX2" fmla="*/ 5373 w 10011"/>
              <a:gd name="connsiteY2" fmla="*/ 3411 h 10149"/>
              <a:gd name="connsiteX3" fmla="*/ 7459 w 10011"/>
              <a:gd name="connsiteY3" fmla="*/ 42 h 10149"/>
              <a:gd name="connsiteX4" fmla="*/ 10011 w 10011"/>
              <a:gd name="connsiteY4" fmla="*/ 6049 h 10149"/>
              <a:gd name="connsiteX5" fmla="*/ 9994 w 10011"/>
              <a:gd name="connsiteY5" fmla="*/ 10149 h 10149"/>
              <a:gd name="connsiteX6" fmla="*/ 7567 w 10011"/>
              <a:gd name="connsiteY6" fmla="*/ 9857 h 10149"/>
              <a:gd name="connsiteX7" fmla="*/ 5098 w 10011"/>
              <a:gd name="connsiteY7" fmla="*/ 9858 h 10149"/>
              <a:gd name="connsiteX8" fmla="*/ 2529 w 10011"/>
              <a:gd name="connsiteY8" fmla="*/ 9858 h 10149"/>
              <a:gd name="connsiteX9" fmla="*/ 15 w 10011"/>
              <a:gd name="connsiteY9" fmla="*/ 9566 h 10149"/>
              <a:gd name="connsiteX10" fmla="*/ 1 w 10011"/>
              <a:gd name="connsiteY10" fmla="*/ 3704 h 10149"/>
              <a:gd name="connsiteX0" fmla="*/ 1 w 10011"/>
              <a:gd name="connsiteY0" fmla="*/ 3510 h 10149"/>
              <a:gd name="connsiteX1" fmla="*/ 2721 w 10011"/>
              <a:gd name="connsiteY1" fmla="*/ 4436 h 10149"/>
              <a:gd name="connsiteX2" fmla="*/ 5373 w 10011"/>
              <a:gd name="connsiteY2" fmla="*/ 3411 h 10149"/>
              <a:gd name="connsiteX3" fmla="*/ 7459 w 10011"/>
              <a:gd name="connsiteY3" fmla="*/ 42 h 10149"/>
              <a:gd name="connsiteX4" fmla="*/ 10011 w 10011"/>
              <a:gd name="connsiteY4" fmla="*/ 6049 h 10149"/>
              <a:gd name="connsiteX5" fmla="*/ 9994 w 10011"/>
              <a:gd name="connsiteY5" fmla="*/ 10149 h 10149"/>
              <a:gd name="connsiteX6" fmla="*/ 7567 w 10011"/>
              <a:gd name="connsiteY6" fmla="*/ 9857 h 10149"/>
              <a:gd name="connsiteX7" fmla="*/ 5098 w 10011"/>
              <a:gd name="connsiteY7" fmla="*/ 9858 h 10149"/>
              <a:gd name="connsiteX8" fmla="*/ 2529 w 10011"/>
              <a:gd name="connsiteY8" fmla="*/ 9858 h 10149"/>
              <a:gd name="connsiteX9" fmla="*/ 15 w 10011"/>
              <a:gd name="connsiteY9" fmla="*/ 9566 h 10149"/>
              <a:gd name="connsiteX10" fmla="*/ 1 w 10011"/>
              <a:gd name="connsiteY10" fmla="*/ 3510 h 10149"/>
              <a:gd name="connsiteX0" fmla="*/ 1 w 10016"/>
              <a:gd name="connsiteY0" fmla="*/ 3510 h 10149"/>
              <a:gd name="connsiteX1" fmla="*/ 2721 w 10016"/>
              <a:gd name="connsiteY1" fmla="*/ 4436 h 10149"/>
              <a:gd name="connsiteX2" fmla="*/ 5373 w 10016"/>
              <a:gd name="connsiteY2" fmla="*/ 3411 h 10149"/>
              <a:gd name="connsiteX3" fmla="*/ 7459 w 10016"/>
              <a:gd name="connsiteY3" fmla="*/ 42 h 10149"/>
              <a:gd name="connsiteX4" fmla="*/ 10011 w 10016"/>
              <a:gd name="connsiteY4" fmla="*/ 6049 h 10149"/>
              <a:gd name="connsiteX5" fmla="*/ 10016 w 10016"/>
              <a:gd name="connsiteY5" fmla="*/ 10149 h 10149"/>
              <a:gd name="connsiteX6" fmla="*/ 7567 w 10016"/>
              <a:gd name="connsiteY6" fmla="*/ 9857 h 10149"/>
              <a:gd name="connsiteX7" fmla="*/ 5098 w 10016"/>
              <a:gd name="connsiteY7" fmla="*/ 9858 h 10149"/>
              <a:gd name="connsiteX8" fmla="*/ 2529 w 10016"/>
              <a:gd name="connsiteY8" fmla="*/ 9858 h 10149"/>
              <a:gd name="connsiteX9" fmla="*/ 15 w 10016"/>
              <a:gd name="connsiteY9" fmla="*/ 9566 h 10149"/>
              <a:gd name="connsiteX10" fmla="*/ 1 w 10016"/>
              <a:gd name="connsiteY10" fmla="*/ 3510 h 10149"/>
              <a:gd name="connsiteX0" fmla="*/ 1 w 10022"/>
              <a:gd name="connsiteY0" fmla="*/ 3501 h 10140"/>
              <a:gd name="connsiteX1" fmla="*/ 2721 w 10022"/>
              <a:gd name="connsiteY1" fmla="*/ 4427 h 10140"/>
              <a:gd name="connsiteX2" fmla="*/ 5373 w 10022"/>
              <a:gd name="connsiteY2" fmla="*/ 3402 h 10140"/>
              <a:gd name="connsiteX3" fmla="*/ 7459 w 10022"/>
              <a:gd name="connsiteY3" fmla="*/ 33 h 10140"/>
              <a:gd name="connsiteX4" fmla="*/ 10022 w 10022"/>
              <a:gd name="connsiteY4" fmla="*/ 5652 h 10140"/>
              <a:gd name="connsiteX5" fmla="*/ 10016 w 10022"/>
              <a:gd name="connsiteY5" fmla="*/ 10140 h 10140"/>
              <a:gd name="connsiteX6" fmla="*/ 7567 w 10022"/>
              <a:gd name="connsiteY6" fmla="*/ 9848 h 10140"/>
              <a:gd name="connsiteX7" fmla="*/ 5098 w 10022"/>
              <a:gd name="connsiteY7" fmla="*/ 9849 h 10140"/>
              <a:gd name="connsiteX8" fmla="*/ 2529 w 10022"/>
              <a:gd name="connsiteY8" fmla="*/ 9849 h 10140"/>
              <a:gd name="connsiteX9" fmla="*/ 15 w 10022"/>
              <a:gd name="connsiteY9" fmla="*/ 9557 h 10140"/>
              <a:gd name="connsiteX10" fmla="*/ 1 w 10022"/>
              <a:gd name="connsiteY10" fmla="*/ 3501 h 1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22" h="10140">
                <a:moveTo>
                  <a:pt x="1" y="3501"/>
                </a:moveTo>
                <a:cubicBezTo>
                  <a:pt x="1" y="4229"/>
                  <a:pt x="1826" y="4443"/>
                  <a:pt x="2721" y="4427"/>
                </a:cubicBezTo>
                <a:cubicBezTo>
                  <a:pt x="3616" y="4411"/>
                  <a:pt x="4583" y="4134"/>
                  <a:pt x="5373" y="3402"/>
                </a:cubicBezTo>
                <a:cubicBezTo>
                  <a:pt x="6162" y="2670"/>
                  <a:pt x="6684" y="-342"/>
                  <a:pt x="7459" y="33"/>
                </a:cubicBezTo>
                <a:cubicBezTo>
                  <a:pt x="8234" y="408"/>
                  <a:pt x="10022" y="4923"/>
                  <a:pt x="10022" y="5652"/>
                </a:cubicBezTo>
                <a:cubicBezTo>
                  <a:pt x="10019" y="11073"/>
                  <a:pt x="10019" y="4718"/>
                  <a:pt x="10016" y="10140"/>
                </a:cubicBezTo>
                <a:cubicBezTo>
                  <a:pt x="10016" y="9412"/>
                  <a:pt x="8387" y="9897"/>
                  <a:pt x="7567" y="9848"/>
                </a:cubicBezTo>
                <a:cubicBezTo>
                  <a:pt x="6747" y="9800"/>
                  <a:pt x="5938" y="9849"/>
                  <a:pt x="5098" y="9849"/>
                </a:cubicBezTo>
                <a:lnTo>
                  <a:pt x="2529" y="9849"/>
                </a:lnTo>
                <a:cubicBezTo>
                  <a:pt x="1147" y="9849"/>
                  <a:pt x="15" y="10284"/>
                  <a:pt x="15" y="9557"/>
                </a:cubicBezTo>
                <a:cubicBezTo>
                  <a:pt x="18" y="7750"/>
                  <a:pt x="-2" y="5308"/>
                  <a:pt x="1" y="3501"/>
                </a:cubicBezTo>
                <a:close/>
              </a:path>
            </a:pathLst>
          </a:custGeom>
          <a:gradFill>
            <a:gsLst>
              <a:gs pos="0">
                <a:schemeClr val="accent1">
                  <a:lumMod val="5000"/>
                  <a:lumOff val="95000"/>
                </a:schemeClr>
              </a:gs>
              <a:gs pos="63000">
                <a:schemeClr val="accent1">
                  <a:lumMod val="45000"/>
                  <a:lumOff val="55000"/>
                </a:schemeClr>
              </a:gs>
              <a:gs pos="100000">
                <a:srgbClr val="79ADD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Rectangle 9"/>
          <p:cNvSpPr/>
          <p:nvPr userDrawn="1"/>
        </p:nvSpPr>
        <p:spPr>
          <a:xfrm>
            <a:off x="-13547" y="-1"/>
            <a:ext cx="12192000" cy="919501"/>
          </a:xfrm>
          <a:custGeom>
            <a:avLst/>
            <a:gdLst>
              <a:gd name="connsiteX0" fmla="*/ 0 w 12192000"/>
              <a:gd name="connsiteY0" fmla="*/ 0 h 965200"/>
              <a:gd name="connsiteX1" fmla="*/ 12192000 w 12192000"/>
              <a:gd name="connsiteY1" fmla="*/ 0 h 965200"/>
              <a:gd name="connsiteX2" fmla="*/ 12192000 w 12192000"/>
              <a:gd name="connsiteY2" fmla="*/ 965200 h 965200"/>
              <a:gd name="connsiteX3" fmla="*/ 0 w 12192000"/>
              <a:gd name="connsiteY3" fmla="*/ 965200 h 965200"/>
              <a:gd name="connsiteX4" fmla="*/ 0 w 12192000"/>
              <a:gd name="connsiteY4" fmla="*/ 0 h 965200"/>
              <a:gd name="connsiteX0" fmla="*/ 0 w 12192000"/>
              <a:gd name="connsiteY0" fmla="*/ 0 h 965200"/>
              <a:gd name="connsiteX1" fmla="*/ 12192000 w 12192000"/>
              <a:gd name="connsiteY1" fmla="*/ 0 h 965200"/>
              <a:gd name="connsiteX2" fmla="*/ 12165106 w 12192000"/>
              <a:gd name="connsiteY2" fmla="*/ 830730 h 965200"/>
              <a:gd name="connsiteX3" fmla="*/ 0 w 12192000"/>
              <a:gd name="connsiteY3" fmla="*/ 965200 h 965200"/>
              <a:gd name="connsiteX4" fmla="*/ 0 w 12192000"/>
              <a:gd name="connsiteY4" fmla="*/ 0 h 965200"/>
              <a:gd name="connsiteX0" fmla="*/ 40341 w 12232341"/>
              <a:gd name="connsiteY0" fmla="*/ 0 h 830730"/>
              <a:gd name="connsiteX1" fmla="*/ 12232341 w 12232341"/>
              <a:gd name="connsiteY1" fmla="*/ 0 h 830730"/>
              <a:gd name="connsiteX2" fmla="*/ 12205447 w 12232341"/>
              <a:gd name="connsiteY2" fmla="*/ 830730 h 830730"/>
              <a:gd name="connsiteX3" fmla="*/ 0 w 12232341"/>
              <a:gd name="connsiteY3" fmla="*/ 696259 h 830730"/>
              <a:gd name="connsiteX4" fmla="*/ 40341 w 12232341"/>
              <a:gd name="connsiteY4" fmla="*/ 0 h 830730"/>
              <a:gd name="connsiteX0" fmla="*/ 40341 w 12232341"/>
              <a:gd name="connsiteY0" fmla="*/ 0 h 830730"/>
              <a:gd name="connsiteX1" fmla="*/ 12232341 w 12232341"/>
              <a:gd name="connsiteY1" fmla="*/ 0 h 830730"/>
              <a:gd name="connsiteX2" fmla="*/ 12205447 w 12232341"/>
              <a:gd name="connsiteY2" fmla="*/ 830730 h 830730"/>
              <a:gd name="connsiteX3" fmla="*/ 0 w 12232341"/>
              <a:gd name="connsiteY3" fmla="*/ 696259 h 830730"/>
              <a:gd name="connsiteX4" fmla="*/ 40341 w 12232341"/>
              <a:gd name="connsiteY4" fmla="*/ 0 h 830730"/>
              <a:gd name="connsiteX0" fmla="*/ 0 w 12192000"/>
              <a:gd name="connsiteY0" fmla="*/ 0 h 830730"/>
              <a:gd name="connsiteX1" fmla="*/ 12192000 w 12192000"/>
              <a:gd name="connsiteY1" fmla="*/ 0 h 830730"/>
              <a:gd name="connsiteX2" fmla="*/ 12165106 w 12192000"/>
              <a:gd name="connsiteY2" fmla="*/ 830730 h 830730"/>
              <a:gd name="connsiteX3" fmla="*/ 0 w 12192000"/>
              <a:gd name="connsiteY3" fmla="*/ 776941 h 830730"/>
              <a:gd name="connsiteX4" fmla="*/ 0 w 12192000"/>
              <a:gd name="connsiteY4" fmla="*/ 0 h 830730"/>
              <a:gd name="connsiteX0" fmla="*/ 0 w 12218894"/>
              <a:gd name="connsiteY0" fmla="*/ 0 h 924859"/>
              <a:gd name="connsiteX1" fmla="*/ 12192000 w 12218894"/>
              <a:gd name="connsiteY1" fmla="*/ 0 h 924859"/>
              <a:gd name="connsiteX2" fmla="*/ 12218894 w 12218894"/>
              <a:gd name="connsiteY2" fmla="*/ 924859 h 924859"/>
              <a:gd name="connsiteX3" fmla="*/ 0 w 12218894"/>
              <a:gd name="connsiteY3" fmla="*/ 776941 h 924859"/>
              <a:gd name="connsiteX4" fmla="*/ 0 w 12218894"/>
              <a:gd name="connsiteY4" fmla="*/ 0 h 924859"/>
              <a:gd name="connsiteX0" fmla="*/ 0 w 12218894"/>
              <a:gd name="connsiteY0" fmla="*/ 0 h 924859"/>
              <a:gd name="connsiteX1" fmla="*/ 12192000 w 12218894"/>
              <a:gd name="connsiteY1" fmla="*/ 0 h 924859"/>
              <a:gd name="connsiteX2" fmla="*/ 12218894 w 12218894"/>
              <a:gd name="connsiteY2" fmla="*/ 924859 h 924859"/>
              <a:gd name="connsiteX3" fmla="*/ 0 w 12218894"/>
              <a:gd name="connsiteY3" fmla="*/ 776941 h 924859"/>
              <a:gd name="connsiteX4" fmla="*/ 0 w 12218894"/>
              <a:gd name="connsiteY4" fmla="*/ 0 h 924859"/>
              <a:gd name="connsiteX0" fmla="*/ 0 w 12218894"/>
              <a:gd name="connsiteY0" fmla="*/ 0 h 959419"/>
              <a:gd name="connsiteX1" fmla="*/ 12192000 w 12218894"/>
              <a:gd name="connsiteY1" fmla="*/ 0 h 959419"/>
              <a:gd name="connsiteX2" fmla="*/ 12218894 w 12218894"/>
              <a:gd name="connsiteY2" fmla="*/ 924859 h 959419"/>
              <a:gd name="connsiteX3" fmla="*/ 0 w 12218894"/>
              <a:gd name="connsiteY3" fmla="*/ 776941 h 959419"/>
              <a:gd name="connsiteX4" fmla="*/ 0 w 12218894"/>
              <a:gd name="connsiteY4" fmla="*/ 0 h 959419"/>
              <a:gd name="connsiteX0" fmla="*/ 0 w 12245788"/>
              <a:gd name="connsiteY0" fmla="*/ 0 h 776941"/>
              <a:gd name="connsiteX1" fmla="*/ 12192000 w 12245788"/>
              <a:gd name="connsiteY1" fmla="*/ 0 h 776941"/>
              <a:gd name="connsiteX2" fmla="*/ 12245788 w 12245788"/>
              <a:gd name="connsiteY2" fmla="*/ 723153 h 776941"/>
              <a:gd name="connsiteX3" fmla="*/ 0 w 12245788"/>
              <a:gd name="connsiteY3" fmla="*/ 776941 h 776941"/>
              <a:gd name="connsiteX4" fmla="*/ 0 w 12245788"/>
              <a:gd name="connsiteY4" fmla="*/ 0 h 776941"/>
              <a:gd name="connsiteX0" fmla="*/ 0 w 12245788"/>
              <a:gd name="connsiteY0" fmla="*/ 0 h 951514"/>
              <a:gd name="connsiteX1" fmla="*/ 12192000 w 12245788"/>
              <a:gd name="connsiteY1" fmla="*/ 0 h 951514"/>
              <a:gd name="connsiteX2" fmla="*/ 12245788 w 12245788"/>
              <a:gd name="connsiteY2" fmla="*/ 723153 h 951514"/>
              <a:gd name="connsiteX3" fmla="*/ 0 w 12245788"/>
              <a:gd name="connsiteY3" fmla="*/ 776941 h 951514"/>
              <a:gd name="connsiteX4" fmla="*/ 0 w 12245788"/>
              <a:gd name="connsiteY4" fmla="*/ 0 h 951514"/>
              <a:gd name="connsiteX0" fmla="*/ 0 w 12245788"/>
              <a:gd name="connsiteY0" fmla="*/ 0 h 977152"/>
              <a:gd name="connsiteX1" fmla="*/ 12192000 w 12245788"/>
              <a:gd name="connsiteY1" fmla="*/ 0 h 977152"/>
              <a:gd name="connsiteX2" fmla="*/ 12245788 w 12245788"/>
              <a:gd name="connsiteY2" fmla="*/ 723153 h 977152"/>
              <a:gd name="connsiteX3" fmla="*/ 13447 w 12245788"/>
              <a:gd name="connsiteY3" fmla="*/ 897965 h 977152"/>
              <a:gd name="connsiteX4" fmla="*/ 0 w 12245788"/>
              <a:gd name="connsiteY4" fmla="*/ 0 h 977152"/>
              <a:gd name="connsiteX0" fmla="*/ 0 w 12245788"/>
              <a:gd name="connsiteY0" fmla="*/ 0 h 954223"/>
              <a:gd name="connsiteX1" fmla="*/ 12192000 w 12245788"/>
              <a:gd name="connsiteY1" fmla="*/ 0 h 954223"/>
              <a:gd name="connsiteX2" fmla="*/ 12245788 w 12245788"/>
              <a:gd name="connsiteY2" fmla="*/ 723153 h 954223"/>
              <a:gd name="connsiteX3" fmla="*/ 13447 w 12245788"/>
              <a:gd name="connsiteY3" fmla="*/ 897965 h 954223"/>
              <a:gd name="connsiteX4" fmla="*/ 0 w 12245788"/>
              <a:gd name="connsiteY4" fmla="*/ 0 h 954223"/>
              <a:gd name="connsiteX0" fmla="*/ 0 w 12245788"/>
              <a:gd name="connsiteY0" fmla="*/ 0 h 930770"/>
              <a:gd name="connsiteX1" fmla="*/ 12192000 w 12245788"/>
              <a:gd name="connsiteY1" fmla="*/ 0 h 930770"/>
              <a:gd name="connsiteX2" fmla="*/ 12245788 w 12245788"/>
              <a:gd name="connsiteY2" fmla="*/ 723153 h 930770"/>
              <a:gd name="connsiteX3" fmla="*/ 13447 w 12245788"/>
              <a:gd name="connsiteY3" fmla="*/ 897965 h 930770"/>
              <a:gd name="connsiteX4" fmla="*/ 0 w 12245788"/>
              <a:gd name="connsiteY4" fmla="*/ 0 h 930770"/>
              <a:gd name="connsiteX0" fmla="*/ 0 w 12192000"/>
              <a:gd name="connsiteY0" fmla="*/ 0 h 919501"/>
              <a:gd name="connsiteX1" fmla="*/ 12192000 w 12192000"/>
              <a:gd name="connsiteY1" fmla="*/ 0 h 919501"/>
              <a:gd name="connsiteX2" fmla="*/ 12192000 w 12192000"/>
              <a:gd name="connsiteY2" fmla="*/ 709706 h 919501"/>
              <a:gd name="connsiteX3" fmla="*/ 13447 w 12192000"/>
              <a:gd name="connsiteY3" fmla="*/ 897965 h 919501"/>
              <a:gd name="connsiteX4" fmla="*/ 0 w 12192000"/>
              <a:gd name="connsiteY4" fmla="*/ 0 h 91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919501">
                <a:moveTo>
                  <a:pt x="0" y="0"/>
                </a:moveTo>
                <a:lnTo>
                  <a:pt x="12192000" y="0"/>
                </a:lnTo>
                <a:lnTo>
                  <a:pt x="12192000" y="709706"/>
                </a:lnTo>
                <a:cubicBezTo>
                  <a:pt x="8916895" y="1323788"/>
                  <a:pt x="1432859" y="337672"/>
                  <a:pt x="13447" y="897965"/>
                </a:cubicBezTo>
                <a:lnTo>
                  <a:pt x="0" y="0"/>
                </a:lnTo>
                <a:close/>
              </a:path>
            </a:pathLst>
          </a:custGeom>
          <a:solidFill>
            <a:srgbClr val="317ABD"/>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30262422"/>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0" y="1819469"/>
            <a:ext cx="6858000" cy="1690494"/>
          </a:xfrm>
        </p:spPr>
        <p:txBody>
          <a:bodyPr anchor="t" anchorCtr="0">
            <a:normAutofit/>
          </a:bodyPr>
          <a:lstStyle/>
          <a:p>
            <a:r>
              <a:rPr lang="en-US" altLang="zh-TW" sz="7200" dirty="0">
                <a:latin typeface="+mn-lt"/>
              </a:rPr>
              <a:t>From ESP to CLIL</a:t>
            </a:r>
            <a:endParaRPr lang="zh-TW" altLang="en-US" sz="7200" dirty="0">
              <a:latin typeface="+mn-lt"/>
            </a:endParaRPr>
          </a:p>
        </p:txBody>
      </p:sp>
      <p:sp>
        <p:nvSpPr>
          <p:cNvPr id="3" name="Subtitle 2"/>
          <p:cNvSpPr>
            <a:spLocks noGrp="1"/>
          </p:cNvSpPr>
          <p:nvPr>
            <p:ph type="subTitle" idx="1"/>
          </p:nvPr>
        </p:nvSpPr>
        <p:spPr>
          <a:xfrm>
            <a:off x="2592355" y="4787026"/>
            <a:ext cx="6858000" cy="1655762"/>
          </a:xfrm>
        </p:spPr>
        <p:txBody>
          <a:bodyPr>
            <a:normAutofit/>
          </a:bodyPr>
          <a:lstStyle/>
          <a:p>
            <a:r>
              <a:rPr lang="en-US" altLang="zh-TW" sz="3200" dirty="0" err="1"/>
              <a:t>Ching</a:t>
            </a:r>
            <a:r>
              <a:rPr lang="en-US" altLang="zh-TW" sz="3200" dirty="0"/>
              <a:t> Kang Liu</a:t>
            </a:r>
          </a:p>
          <a:p>
            <a:r>
              <a:rPr lang="en-US" altLang="zh-TW" sz="3200" dirty="0"/>
              <a:t>National Taipei University</a:t>
            </a:r>
            <a:endParaRPr lang="zh-TW" altLang="en-US" sz="3200" dirty="0"/>
          </a:p>
        </p:txBody>
      </p:sp>
      <p:sp>
        <p:nvSpPr>
          <p:cNvPr id="4" name="矩形 3"/>
          <p:cNvSpPr/>
          <p:nvPr/>
        </p:nvSpPr>
        <p:spPr>
          <a:xfrm>
            <a:off x="734032" y="205471"/>
            <a:ext cx="10820399" cy="523220"/>
          </a:xfrm>
          <a:prstGeom prst="rect">
            <a:avLst/>
          </a:prstGeom>
        </p:spPr>
        <p:txBody>
          <a:bodyPr wrap="square">
            <a:spAutoFit/>
          </a:bodyPr>
          <a:lstStyle/>
          <a:p>
            <a:pPr algn="ctr"/>
            <a:r>
              <a:rPr lang="en-US" altLang="zh-TW" sz="2800" b="1" kern="0" dirty="0" smtClean="0">
                <a:solidFill>
                  <a:schemeClr val="bg1"/>
                </a:solidFill>
                <a:cs typeface="Helvetica" panose="020B0604020202020204" pitchFamily="34" charset="0"/>
              </a:rPr>
              <a:t>2018 TESPA Annual Meeting and Taiwan ESP Symposium</a:t>
            </a:r>
            <a:endParaRPr lang="zh-TW" altLang="zh-TW" sz="2800" kern="100" dirty="0">
              <a:solidFill>
                <a:schemeClr val="bg1"/>
              </a:solidFill>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667048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a:solidFill>
                  <a:prstClr val="white"/>
                </a:solidFill>
                <a:latin typeface="Calibri" panose="020F0502020204030204"/>
              </a:rPr>
              <a:t>What should be included in ESP?</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fontScale="77500" lnSpcReduction="20000"/>
          </a:bodyPr>
          <a:lstStyle/>
          <a:p>
            <a:pPr marL="0" indent="0">
              <a:lnSpc>
                <a:spcPct val="100000"/>
              </a:lnSpc>
              <a:spcBef>
                <a:spcPts val="1200"/>
              </a:spcBef>
              <a:buNone/>
            </a:pPr>
            <a:r>
              <a:rPr lang="en-US" altLang="zh-TW" sz="3600" dirty="0"/>
              <a:t>ESP should focus primarily on specific language, skills, and genres of particular disciplines.</a:t>
            </a:r>
          </a:p>
          <a:p>
            <a:pPr marL="0" indent="0" algn="r">
              <a:lnSpc>
                <a:spcPct val="100000"/>
              </a:lnSpc>
              <a:spcBef>
                <a:spcPts val="1200"/>
              </a:spcBef>
              <a:buNone/>
            </a:pPr>
            <a:r>
              <a:rPr lang="en-US" altLang="zh-TW" dirty="0"/>
              <a:t>(Hyland, 2002</a:t>
            </a:r>
            <a:r>
              <a:rPr lang="en-US" altLang="zh-TW" dirty="0" smtClean="0"/>
              <a:t>)</a:t>
            </a:r>
          </a:p>
          <a:p>
            <a:pPr marL="0" indent="0" algn="r">
              <a:lnSpc>
                <a:spcPct val="100000"/>
              </a:lnSpc>
              <a:spcBef>
                <a:spcPts val="1200"/>
              </a:spcBef>
              <a:buNone/>
            </a:pPr>
            <a:endParaRPr lang="en-US" altLang="zh-TW" sz="1000" dirty="0"/>
          </a:p>
          <a:p>
            <a:pPr marL="0" indent="0">
              <a:lnSpc>
                <a:spcPct val="100000"/>
              </a:lnSpc>
              <a:spcBef>
                <a:spcPts val="1200"/>
              </a:spcBef>
              <a:buNone/>
            </a:pPr>
            <a:r>
              <a:rPr lang="en-US" altLang="zh-TW" sz="1000" dirty="0"/>
              <a:t>The</a:t>
            </a:r>
            <a:r>
              <a:rPr lang="en-US" altLang="zh-TW" sz="3600" dirty="0"/>
              <a:t> language and learning objectives for ESP include </a:t>
            </a:r>
          </a:p>
          <a:p>
            <a:pPr marL="182563" indent="-182563">
              <a:lnSpc>
                <a:spcPct val="100000"/>
              </a:lnSpc>
              <a:spcBef>
                <a:spcPts val="1200"/>
              </a:spcBef>
              <a:buNone/>
            </a:pPr>
            <a:r>
              <a:rPr lang="en-US" altLang="zh-TW" sz="3600" dirty="0"/>
              <a:t>-	</a:t>
            </a:r>
            <a:r>
              <a:rPr lang="en-US" altLang="zh-TW" sz="3600" dirty="0">
                <a:solidFill>
                  <a:srgbClr val="FF0000"/>
                </a:solidFill>
              </a:rPr>
              <a:t>Analytical </a:t>
            </a:r>
            <a:r>
              <a:rPr lang="en-US" altLang="zh-TW" sz="3600" dirty="0"/>
              <a:t>skills;</a:t>
            </a:r>
          </a:p>
          <a:p>
            <a:pPr marL="182563" indent="-182563">
              <a:lnSpc>
                <a:spcPct val="100000"/>
              </a:lnSpc>
              <a:spcBef>
                <a:spcPts val="1200"/>
              </a:spcBef>
              <a:buNone/>
            </a:pPr>
            <a:r>
              <a:rPr lang="en-US" altLang="zh-TW" sz="3600" dirty="0"/>
              <a:t>-	</a:t>
            </a:r>
            <a:r>
              <a:rPr lang="en-US" altLang="zh-TW" sz="3600" dirty="0">
                <a:solidFill>
                  <a:srgbClr val="FF0000"/>
                </a:solidFill>
              </a:rPr>
              <a:t>problems-solving</a:t>
            </a:r>
            <a:r>
              <a:rPr lang="en-US" altLang="zh-TW" sz="3600" dirty="0"/>
              <a:t> skills;</a:t>
            </a:r>
          </a:p>
          <a:p>
            <a:pPr marL="182563" indent="-182563">
              <a:lnSpc>
                <a:spcPct val="100000"/>
              </a:lnSpc>
              <a:spcBef>
                <a:spcPts val="1200"/>
              </a:spcBef>
              <a:buNone/>
            </a:pPr>
            <a:r>
              <a:rPr lang="en-US" altLang="zh-TW" sz="3600" dirty="0"/>
              <a:t>-	</a:t>
            </a:r>
            <a:r>
              <a:rPr lang="en-US" altLang="zh-TW" sz="3600" dirty="0">
                <a:solidFill>
                  <a:srgbClr val="FF0000"/>
                </a:solidFill>
              </a:rPr>
              <a:t>Negotiation</a:t>
            </a:r>
            <a:r>
              <a:rPr lang="en-US" altLang="zh-TW" sz="3600" dirty="0"/>
              <a:t> skills;</a:t>
            </a:r>
          </a:p>
          <a:p>
            <a:pPr marL="182563" indent="-182563">
              <a:lnSpc>
                <a:spcPct val="100000"/>
              </a:lnSpc>
              <a:spcBef>
                <a:spcPts val="1200"/>
              </a:spcBef>
              <a:buNone/>
            </a:pPr>
            <a:r>
              <a:rPr lang="en-US" altLang="zh-TW" sz="3600" dirty="0"/>
              <a:t>-	teamwork-based </a:t>
            </a:r>
            <a:r>
              <a:rPr lang="en-US" altLang="zh-TW" sz="3600" dirty="0">
                <a:solidFill>
                  <a:srgbClr val="FF0000"/>
                </a:solidFill>
              </a:rPr>
              <a:t>discover[y] learning </a:t>
            </a:r>
            <a:r>
              <a:rPr lang="en-US" altLang="zh-TW" sz="3600" dirty="0"/>
              <a:t>skills;</a:t>
            </a:r>
          </a:p>
          <a:p>
            <a:pPr marL="182563" indent="-182563">
              <a:lnSpc>
                <a:spcPct val="100000"/>
              </a:lnSpc>
              <a:spcBef>
                <a:spcPts val="1200"/>
              </a:spcBef>
              <a:buNone/>
            </a:pPr>
            <a:r>
              <a:rPr lang="en-US" altLang="zh-TW" sz="3600" dirty="0"/>
              <a:t>-	The ability to “</a:t>
            </a:r>
            <a:r>
              <a:rPr lang="en-US" altLang="zh-TW" sz="3600" dirty="0">
                <a:solidFill>
                  <a:srgbClr val="FF0000"/>
                </a:solidFill>
              </a:rPr>
              <a:t>learn how to learn</a:t>
            </a:r>
            <a:r>
              <a:rPr lang="en-US" altLang="zh-TW" sz="3600" dirty="0"/>
              <a:t>.”</a:t>
            </a:r>
          </a:p>
          <a:p>
            <a:pPr marL="0" indent="0" algn="r">
              <a:lnSpc>
                <a:spcPct val="100000"/>
              </a:lnSpc>
              <a:spcBef>
                <a:spcPts val="1200"/>
              </a:spcBef>
              <a:buNone/>
            </a:pPr>
            <a:r>
              <a:rPr lang="en-US" altLang="zh-TW" sz="3600" dirty="0"/>
              <a:t> </a:t>
            </a:r>
            <a:r>
              <a:rPr lang="en-US" altLang="zh-TW" sz="2400" dirty="0"/>
              <a:t>(</a:t>
            </a:r>
            <a:r>
              <a:rPr lang="en-US" altLang="zh-TW" sz="2400" dirty="0">
                <a:latin typeface="Calibri" panose="020F0502020204030204" pitchFamily="34" charset="0"/>
                <a:cs typeface="Times New Roman" panose="02020603050405020304" pitchFamily="18" charset="0"/>
              </a:rPr>
              <a:t>Anthony, L., 2017</a:t>
            </a:r>
            <a:r>
              <a:rPr lang="en-US" altLang="zh-TW" sz="2400" dirty="0"/>
              <a:t>)</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9470407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a:solidFill>
                  <a:prstClr val="white"/>
                </a:solidFill>
                <a:latin typeface="Calibri" panose="020F0502020204030204"/>
              </a:rPr>
              <a:t>What should be included in ESP?</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fontScale="85000" lnSpcReduction="20000"/>
          </a:bodyPr>
          <a:lstStyle/>
          <a:p>
            <a:pPr marL="0" indent="0">
              <a:lnSpc>
                <a:spcPct val="100000"/>
              </a:lnSpc>
              <a:spcBef>
                <a:spcPts val="1200"/>
              </a:spcBef>
              <a:buNone/>
            </a:pPr>
            <a:r>
              <a:rPr lang="en-US" altLang="zh-TW" sz="3600" dirty="0"/>
              <a:t>Anthony’s definition:</a:t>
            </a:r>
          </a:p>
          <a:p>
            <a:pPr marL="0" indent="0">
              <a:lnSpc>
                <a:spcPct val="100000"/>
              </a:lnSpc>
              <a:spcBef>
                <a:spcPts val="1200"/>
              </a:spcBef>
              <a:buNone/>
            </a:pPr>
            <a:r>
              <a:rPr lang="en-US" altLang="zh-TW" sz="3600" dirty="0"/>
              <a:t>“English for Specific Purposes (ESP) is </a:t>
            </a:r>
          </a:p>
          <a:p>
            <a:pPr marL="0" indent="0">
              <a:lnSpc>
                <a:spcPct val="100000"/>
              </a:lnSpc>
              <a:spcBef>
                <a:spcPts val="1200"/>
              </a:spcBef>
              <a:buNone/>
            </a:pPr>
            <a:r>
              <a:rPr lang="en-US" altLang="zh-TW" sz="3600" dirty="0"/>
              <a:t>an </a:t>
            </a:r>
            <a:r>
              <a:rPr lang="en-US" altLang="zh-TW" sz="3600" dirty="0">
                <a:solidFill>
                  <a:srgbClr val="FF0000"/>
                </a:solidFill>
              </a:rPr>
              <a:t>approach</a:t>
            </a:r>
            <a:r>
              <a:rPr lang="en-US" altLang="zh-TW" sz="3600" dirty="0"/>
              <a:t> to language teaching </a:t>
            </a:r>
          </a:p>
          <a:p>
            <a:pPr marL="0" indent="0">
              <a:lnSpc>
                <a:spcPct val="100000"/>
              </a:lnSpc>
              <a:spcBef>
                <a:spcPts val="1200"/>
              </a:spcBef>
              <a:buNone/>
            </a:pPr>
            <a:r>
              <a:rPr lang="en-US" altLang="zh-TW" sz="3600" dirty="0"/>
              <a:t>that targets the current and/or </a:t>
            </a:r>
            <a:r>
              <a:rPr lang="en-US" altLang="zh-TW" sz="3600" dirty="0">
                <a:solidFill>
                  <a:srgbClr val="FF0000"/>
                </a:solidFill>
              </a:rPr>
              <a:t>future academic or occupational needs of learners</a:t>
            </a:r>
            <a:r>
              <a:rPr lang="en-US" altLang="zh-TW" sz="3600" dirty="0"/>
              <a:t>, </a:t>
            </a:r>
          </a:p>
          <a:p>
            <a:pPr marL="0" indent="0">
              <a:lnSpc>
                <a:spcPct val="100000"/>
              </a:lnSpc>
              <a:spcBef>
                <a:spcPts val="1200"/>
              </a:spcBef>
              <a:buNone/>
            </a:pPr>
            <a:r>
              <a:rPr lang="en-US" altLang="zh-TW" sz="3600" dirty="0"/>
              <a:t>focuses on the </a:t>
            </a:r>
            <a:r>
              <a:rPr lang="en-US" altLang="zh-TW" sz="3600" dirty="0">
                <a:solidFill>
                  <a:srgbClr val="FF0000"/>
                </a:solidFill>
              </a:rPr>
              <a:t>necessary language, genres, and skills to address these needs</a:t>
            </a:r>
            <a:r>
              <a:rPr lang="en-US" altLang="zh-TW" sz="3600" dirty="0"/>
              <a:t>, </a:t>
            </a:r>
          </a:p>
          <a:p>
            <a:pPr marL="0" indent="0">
              <a:lnSpc>
                <a:spcPct val="100000"/>
              </a:lnSpc>
              <a:spcBef>
                <a:spcPts val="1200"/>
              </a:spcBef>
              <a:buNone/>
            </a:pPr>
            <a:r>
              <a:rPr lang="en-US" altLang="zh-TW" sz="3600" dirty="0"/>
              <a:t>and </a:t>
            </a:r>
            <a:r>
              <a:rPr lang="en-US" altLang="zh-TW" sz="3600" dirty="0">
                <a:solidFill>
                  <a:srgbClr val="FF0000"/>
                </a:solidFill>
              </a:rPr>
              <a:t>assists learners in meeting these needs</a:t>
            </a:r>
            <a:r>
              <a:rPr lang="en-US" altLang="zh-TW" sz="3600" dirty="0"/>
              <a:t> through the use of </a:t>
            </a:r>
            <a:r>
              <a:rPr lang="en-US" altLang="zh-TW" sz="3600" dirty="0">
                <a:solidFill>
                  <a:srgbClr val="FF0000"/>
                </a:solidFill>
              </a:rPr>
              <a:t>general and/or specialist field teaching materials and methods</a:t>
            </a:r>
            <a:r>
              <a:rPr lang="en-US" altLang="zh-TW" sz="3600" dirty="0"/>
              <a:t>.”</a:t>
            </a:r>
          </a:p>
          <a:p>
            <a:pPr marL="0" indent="0" algn="r">
              <a:lnSpc>
                <a:spcPct val="100000"/>
              </a:lnSpc>
              <a:spcBef>
                <a:spcPts val="1200"/>
              </a:spcBef>
              <a:buNone/>
            </a:pPr>
            <a:r>
              <a:rPr lang="en-US" altLang="zh-TW" sz="3600" dirty="0"/>
              <a:t> </a:t>
            </a:r>
            <a:r>
              <a:rPr lang="en-US" altLang="zh-TW" sz="2400" dirty="0"/>
              <a:t>(</a:t>
            </a:r>
            <a:r>
              <a:rPr lang="en-US" altLang="zh-TW" sz="2400" dirty="0">
                <a:latin typeface="Calibri" panose="020F0502020204030204" pitchFamily="34" charset="0"/>
                <a:cs typeface="Times New Roman" panose="02020603050405020304" pitchFamily="18" charset="0"/>
              </a:rPr>
              <a:t>Anthony, L., 2018</a:t>
            </a:r>
            <a:r>
              <a:rPr lang="en-US" altLang="zh-TW" sz="2400" dirty="0" smtClean="0"/>
              <a:t>)</a:t>
            </a:r>
            <a:endParaRPr lang="en-US" altLang="zh-TW" sz="2400"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2086458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a:solidFill>
                  <a:schemeClr val="bg1"/>
                </a:solidFill>
                <a:latin typeface="+mn-lt"/>
              </a:rPr>
              <a:t>Continuum of ELT course types (from ELT to ESP)</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1681727"/>
          </a:xfrm>
        </p:spPr>
        <p:txBody>
          <a:bodyPr>
            <a:normAutofit fontScale="92500"/>
          </a:bodyPr>
          <a:lstStyle/>
          <a:p>
            <a:pPr marL="0" indent="0">
              <a:buNone/>
            </a:pPr>
            <a:r>
              <a:rPr lang="en-US" altLang="zh-TW" sz="2600" dirty="0"/>
              <a:t>…a presentation of </a:t>
            </a:r>
            <a:r>
              <a:rPr lang="en-US" altLang="zh-TW" sz="2600" dirty="0">
                <a:solidFill>
                  <a:srgbClr val="FF0000"/>
                </a:solidFill>
              </a:rPr>
              <a:t>the whole of </a:t>
            </a:r>
            <a:r>
              <a:rPr lang="en-US" altLang="zh-TW" sz="2600" b="1" dirty="0">
                <a:solidFill>
                  <a:srgbClr val="FF0000"/>
                </a:solidFill>
              </a:rPr>
              <a:t>English language </a:t>
            </a:r>
            <a:r>
              <a:rPr lang="en-US" altLang="zh-TW" sz="2600" dirty="0">
                <a:solidFill>
                  <a:srgbClr val="FF0000"/>
                </a:solidFill>
              </a:rPr>
              <a:t>teaching </a:t>
            </a:r>
            <a:r>
              <a:rPr lang="en-US" altLang="zh-TW" sz="2600" dirty="0"/>
              <a:t>on a </a:t>
            </a:r>
            <a:r>
              <a:rPr lang="en-US" altLang="zh-TW" sz="2600" i="1" dirty="0"/>
              <a:t>continuum</a:t>
            </a:r>
            <a:r>
              <a:rPr lang="en-US" altLang="zh-TW" sz="2600" dirty="0"/>
              <a:t> that runs from clearly definable </a:t>
            </a:r>
            <a:r>
              <a:rPr lang="en-US" altLang="zh-TW" sz="2600" dirty="0">
                <a:solidFill>
                  <a:srgbClr val="FF0000"/>
                </a:solidFill>
              </a:rPr>
              <a:t>General English courses</a:t>
            </a:r>
            <a:r>
              <a:rPr lang="en-US" altLang="zh-TW" sz="2600" dirty="0"/>
              <a:t> through to every </a:t>
            </a:r>
            <a:r>
              <a:rPr lang="en-US" altLang="zh-TW" sz="2600" dirty="0">
                <a:solidFill>
                  <a:srgbClr val="FF0000"/>
                </a:solidFill>
              </a:rPr>
              <a:t>specific ESP </a:t>
            </a:r>
            <a:r>
              <a:rPr lang="en-US" altLang="zh-TW" sz="2600" dirty="0" smtClean="0">
                <a:solidFill>
                  <a:srgbClr val="FF0000"/>
                </a:solidFill>
              </a:rPr>
              <a:t>courses</a:t>
            </a:r>
          </a:p>
          <a:p>
            <a:pPr marL="0" indent="0" algn="r">
              <a:buNone/>
            </a:pPr>
            <a:r>
              <a:rPr lang="en-US" altLang="zh-TW" sz="1900" dirty="0" smtClean="0"/>
              <a:t> </a:t>
            </a:r>
            <a:r>
              <a:rPr lang="en-US" altLang="zh-TW" sz="1900" dirty="0"/>
              <a:t>(Dudley-Evans &amp; St John, 1998: p. 9)</a:t>
            </a:r>
          </a:p>
          <a:p>
            <a:pPr marL="0" lvl="0" indent="0" algn="ctr" fontAlgn="base">
              <a:lnSpc>
                <a:spcPct val="100000"/>
              </a:lnSpc>
              <a:spcBef>
                <a:spcPct val="20000"/>
              </a:spcBef>
              <a:spcAft>
                <a:spcPct val="0"/>
              </a:spcAft>
              <a:buClr>
                <a:srgbClr val="826285"/>
              </a:buClr>
              <a:buSzPct val="60000"/>
              <a:buNone/>
              <a:defRPr/>
            </a:pPr>
            <a:r>
              <a:rPr lang="en-US" altLang="zh-TW" sz="3200" dirty="0"/>
              <a:t>Dudley-Evans &amp; St John</a:t>
            </a:r>
            <a:r>
              <a:rPr kumimoji="1" lang="en-US" altLang="ja-JP" sz="3200" kern="0" dirty="0">
                <a:solidFill>
                  <a:srgbClr val="000049"/>
                </a:solidFill>
                <a:cs typeface="Times New Roman" pitchFamily="18" charset="0"/>
              </a:rPr>
              <a:t>’s (1998) continuum</a:t>
            </a:r>
          </a:p>
          <a:p>
            <a:pPr marL="0" lvl="0" indent="0" fontAlgn="base">
              <a:lnSpc>
                <a:spcPct val="100000"/>
              </a:lnSpc>
              <a:spcBef>
                <a:spcPts val="0"/>
              </a:spcBef>
              <a:spcAft>
                <a:spcPct val="0"/>
              </a:spcAft>
              <a:buClr>
                <a:srgbClr val="826285"/>
              </a:buClr>
              <a:buSzPct val="60000"/>
              <a:buNone/>
              <a:defRPr/>
            </a:pPr>
            <a:endParaRPr kumimoji="1" lang="en-US" altLang="ja-JP" sz="1800" kern="0" dirty="0">
              <a:solidFill>
                <a:srgbClr val="000049"/>
              </a:solidFill>
              <a:cs typeface="Times New Roman" pitchFamily="18" charset="0"/>
            </a:endParaRP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cxnSp>
        <p:nvCxnSpPr>
          <p:cNvPr id="7" name="直線矢印コネクタ 5"/>
          <p:cNvCxnSpPr/>
          <p:nvPr/>
        </p:nvCxnSpPr>
        <p:spPr>
          <a:xfrm>
            <a:off x="611188" y="3392356"/>
            <a:ext cx="10168395" cy="3100"/>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sp>
        <p:nvSpPr>
          <p:cNvPr id="8" name="矩形 8"/>
          <p:cNvSpPr/>
          <p:nvPr/>
        </p:nvSpPr>
        <p:spPr>
          <a:xfrm>
            <a:off x="449681" y="3596748"/>
            <a:ext cx="1459225" cy="1031051"/>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826285"/>
              </a:buClr>
              <a:buSzPct val="60000"/>
              <a:buFontTx/>
              <a:buNone/>
              <a:tabLst/>
              <a:defRPr/>
            </a:pPr>
            <a:r>
              <a:rPr kumimoji="1" lang="en-US" altLang="ja-JP" sz="2000" b="0" i="0" u="sng"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Position I</a:t>
            </a:r>
          </a:p>
          <a:p>
            <a:pPr marL="0" marR="0" lvl="0" indent="0" algn="l" defTabSz="914400" rtl="0" eaLnBrk="1" fontAlgn="base" latinLnBrk="0" hangingPunct="1">
              <a:spcBef>
                <a:spcPts val="600"/>
              </a:spcBef>
              <a:spcAft>
                <a:spcPct val="0"/>
              </a:spcAft>
              <a:buClr>
                <a:srgbClr val="826285"/>
              </a:buClr>
              <a:buSzPct val="60000"/>
              <a:buFontTx/>
              <a:buNone/>
              <a:tabLst/>
              <a:defRPr/>
            </a:pPr>
            <a:r>
              <a:rPr kumimoji="1" lang="en-US" altLang="ja-JP" b="0" i="0" u="none"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English for beginners</a:t>
            </a:r>
            <a:endParaRPr kumimoji="1" lang="en-US" altLang="ja-JP" b="0" i="0" u="none" strike="noStrike" kern="0" cap="none" spc="0" normalizeH="0" baseline="0" noProof="0" dirty="0">
              <a:ln>
                <a:noFill/>
              </a:ln>
              <a:solidFill>
                <a:srgbClr val="000049"/>
              </a:solidFill>
              <a:effectLst/>
              <a:uLnTx/>
              <a:uFillTx/>
              <a:latin typeface="Calibri" panose="020F0502020204030204"/>
              <a:ea typeface="游ゴシック" panose="020B0400000000000000" pitchFamily="34" charset="-128"/>
              <a:cs typeface="Times New Roman" pitchFamily="18" charset="0"/>
            </a:endParaRPr>
          </a:p>
        </p:txBody>
      </p:sp>
      <p:sp>
        <p:nvSpPr>
          <p:cNvPr id="9" name="矩形 9"/>
          <p:cNvSpPr/>
          <p:nvPr/>
        </p:nvSpPr>
        <p:spPr>
          <a:xfrm>
            <a:off x="1829315" y="3596748"/>
            <a:ext cx="1589463" cy="2139047"/>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826285"/>
              </a:buClr>
              <a:buSzPct val="60000"/>
              <a:buFontTx/>
              <a:buNone/>
              <a:tabLst/>
              <a:defRPr/>
            </a:pPr>
            <a:r>
              <a:rPr kumimoji="1" lang="en-US" altLang="ja-JP" sz="2000" b="0" i="0" u="sng"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Position 2</a:t>
            </a:r>
          </a:p>
          <a:p>
            <a:pPr marL="0" marR="0" lvl="0" indent="0" algn="l" defTabSz="914400" rtl="0" eaLnBrk="1" fontAlgn="base" latinLnBrk="0" hangingPunct="1">
              <a:spcBef>
                <a:spcPts val="600"/>
              </a:spcBef>
              <a:spcAft>
                <a:spcPct val="0"/>
              </a:spcAft>
              <a:buClr>
                <a:srgbClr val="826285"/>
              </a:buClr>
              <a:buSzPct val="60000"/>
              <a:buFontTx/>
              <a:buNone/>
              <a:tabLst/>
              <a:defRPr/>
            </a:pPr>
            <a:r>
              <a:rPr kumimoji="1" lang="en-US" altLang="ja-JP" b="0" i="0" u="none"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Intermediate to advanced EGP courses with a focus on particular skills</a:t>
            </a:r>
            <a:endParaRPr kumimoji="1" lang="en-US" altLang="ja-JP" b="0" i="0" u="none" strike="noStrike" kern="0" cap="none" spc="0" normalizeH="0" baseline="0" noProof="0" dirty="0">
              <a:ln>
                <a:noFill/>
              </a:ln>
              <a:solidFill>
                <a:srgbClr val="000049"/>
              </a:solidFill>
              <a:effectLst/>
              <a:uLnTx/>
              <a:uFillTx/>
              <a:latin typeface="Calibri" panose="020F0502020204030204"/>
              <a:ea typeface="游ゴシック" panose="020B0400000000000000" pitchFamily="34" charset="-128"/>
              <a:cs typeface="Times New Roman" pitchFamily="18" charset="0"/>
            </a:endParaRPr>
          </a:p>
        </p:txBody>
      </p:sp>
      <p:sp>
        <p:nvSpPr>
          <p:cNvPr id="10" name="矩形 10"/>
          <p:cNvSpPr/>
          <p:nvPr/>
        </p:nvSpPr>
        <p:spPr>
          <a:xfrm>
            <a:off x="3474495" y="3620642"/>
            <a:ext cx="1855917" cy="269304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826285"/>
              </a:buClr>
              <a:buSzPct val="60000"/>
              <a:buFontTx/>
              <a:buNone/>
              <a:tabLst/>
              <a:defRPr/>
            </a:pPr>
            <a:r>
              <a:rPr kumimoji="1" lang="en-US" altLang="ja-JP" sz="2000" b="0" i="0" u="sng"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Position 3</a:t>
            </a:r>
          </a:p>
          <a:p>
            <a:pPr marL="0" marR="0" lvl="0" indent="0" algn="l" defTabSz="914400" rtl="0" eaLnBrk="1" fontAlgn="base" latinLnBrk="0" hangingPunct="1">
              <a:spcBef>
                <a:spcPts val="600"/>
              </a:spcBef>
              <a:spcAft>
                <a:spcPct val="0"/>
              </a:spcAft>
              <a:buClr>
                <a:srgbClr val="826285"/>
              </a:buClr>
              <a:buSzPct val="60000"/>
              <a:buFontTx/>
              <a:buNone/>
              <a:tabLst/>
              <a:defRPr/>
            </a:pPr>
            <a:r>
              <a:rPr kumimoji="1" lang="en-US" altLang="ja-JP" b="0" i="0" u="none"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EGAP/EGBP courses based on common-core language and skills not related to specific disciplines or professions</a:t>
            </a:r>
          </a:p>
        </p:txBody>
      </p:sp>
      <p:sp>
        <p:nvSpPr>
          <p:cNvPr id="11" name="矩形 12"/>
          <p:cNvSpPr/>
          <p:nvPr/>
        </p:nvSpPr>
        <p:spPr>
          <a:xfrm>
            <a:off x="5376937" y="3601354"/>
            <a:ext cx="3023043" cy="241604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826285"/>
              </a:buClr>
              <a:buSzPct val="60000"/>
              <a:buFontTx/>
              <a:buNone/>
              <a:tabLst/>
              <a:defRPr/>
            </a:pPr>
            <a:r>
              <a:rPr kumimoji="1" lang="en-US" altLang="ja-JP" sz="2000" b="0" i="0" u="sng"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Position 4</a:t>
            </a:r>
          </a:p>
          <a:p>
            <a:pPr marL="0" marR="0" lvl="0" indent="0" algn="l" defTabSz="914400" rtl="0" eaLnBrk="1" fontAlgn="base" latinLnBrk="0" hangingPunct="1">
              <a:spcBef>
                <a:spcPts val="600"/>
              </a:spcBef>
              <a:spcAft>
                <a:spcPct val="0"/>
              </a:spcAft>
              <a:buClr>
                <a:srgbClr val="826285"/>
              </a:buClr>
              <a:buSzPct val="60000"/>
              <a:buFontTx/>
              <a:buNone/>
              <a:tabLst/>
              <a:defRPr/>
            </a:pPr>
            <a:r>
              <a:rPr kumimoji="1" lang="en-US" altLang="ja-JP" b="0" i="0" u="none"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Courses for broad disciplinary or professional areas, for example, Report Writing for Scientists and Engineers, Medical English, Legal English, Negotiation/Meeting Skills for Business People</a:t>
            </a:r>
          </a:p>
        </p:txBody>
      </p:sp>
      <p:sp>
        <p:nvSpPr>
          <p:cNvPr id="12" name="矩形 13"/>
          <p:cNvSpPr/>
          <p:nvPr/>
        </p:nvSpPr>
        <p:spPr>
          <a:xfrm>
            <a:off x="8478180" y="3620642"/>
            <a:ext cx="2301403" cy="2769989"/>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826285"/>
              </a:buClr>
              <a:buSzPct val="60000"/>
              <a:buFontTx/>
              <a:buNone/>
              <a:tabLst/>
              <a:defRPr/>
            </a:pPr>
            <a:r>
              <a:rPr kumimoji="1" lang="en-US" altLang="ja-JP" sz="2000" b="0" i="0" u="sng"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Position 5</a:t>
            </a:r>
          </a:p>
          <a:p>
            <a:pPr marL="269875" marR="0" lvl="0" indent="-269875" algn="l" defTabSz="914400" rtl="0" eaLnBrk="1" fontAlgn="base" latinLnBrk="0" hangingPunct="1">
              <a:spcBef>
                <a:spcPts val="600"/>
              </a:spcBef>
              <a:spcAft>
                <a:spcPct val="0"/>
              </a:spcAft>
              <a:buClr>
                <a:srgbClr val="826285"/>
              </a:buClr>
              <a:buSzPct val="60000"/>
              <a:buFontTx/>
              <a:buNone/>
              <a:tabLst/>
              <a:defRPr/>
            </a:pPr>
            <a:r>
              <a:rPr kumimoji="1" lang="en-US" altLang="ja-JP" b="0" i="0" u="none"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1) 	An “academic support” course related to a particular academic course;</a:t>
            </a:r>
          </a:p>
          <a:p>
            <a:pPr marL="269875" marR="0" lvl="0" indent="-269875" algn="l" defTabSz="914400" rtl="0" eaLnBrk="1" fontAlgn="base" latinLnBrk="0" hangingPunct="1">
              <a:spcAft>
                <a:spcPct val="0"/>
              </a:spcAft>
              <a:buClr>
                <a:srgbClr val="826285"/>
              </a:buClr>
              <a:buSzPct val="60000"/>
              <a:buFontTx/>
              <a:buNone/>
              <a:tabLst/>
              <a:defRPr/>
            </a:pPr>
            <a:r>
              <a:rPr kumimoji="1" lang="en-US" altLang="ja-JP" b="0" i="0" u="none"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2) 	One-to-one work with business people</a:t>
            </a:r>
          </a:p>
        </p:txBody>
      </p:sp>
      <p:sp>
        <p:nvSpPr>
          <p:cNvPr id="13" name="文字方塊 14"/>
          <p:cNvSpPr txBox="1"/>
          <p:nvPr/>
        </p:nvSpPr>
        <p:spPr>
          <a:xfrm>
            <a:off x="427703" y="2933791"/>
            <a:ext cx="17304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GENERAL</a:t>
            </a:r>
            <a:endParaRPr kumimoji="0" lang="zh-TW" altLang="en-US" sz="2000" b="1"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endParaRPr>
          </a:p>
        </p:txBody>
      </p:sp>
      <p:sp>
        <p:nvSpPr>
          <p:cNvPr id="14" name="文字方塊 15"/>
          <p:cNvSpPr txBox="1"/>
          <p:nvPr/>
        </p:nvSpPr>
        <p:spPr>
          <a:xfrm>
            <a:off x="9780440" y="2948543"/>
            <a:ext cx="111102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0" cap="none" spc="0" normalizeH="0" baseline="0" noProof="0" dirty="0" smtClean="0">
                <a:ln>
                  <a:noFill/>
                </a:ln>
                <a:solidFill>
                  <a:srgbClr val="000049"/>
                </a:solidFill>
                <a:effectLst/>
                <a:uLnTx/>
                <a:uFillTx/>
                <a:latin typeface="Calibri" panose="020F0502020204030204"/>
                <a:ea typeface="游ゴシック" panose="020B0400000000000000" pitchFamily="34" charset="-128"/>
                <a:cs typeface="Times New Roman" pitchFamily="18" charset="0"/>
              </a:rPr>
              <a:t>SPECIFIC</a:t>
            </a:r>
            <a:endParaRPr kumimoji="0" lang="zh-TW" altLang="en-US" sz="2000" b="1"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endParaRPr>
          </a:p>
        </p:txBody>
      </p:sp>
      <p:sp>
        <p:nvSpPr>
          <p:cNvPr id="15" name="文字方塊 14"/>
          <p:cNvSpPr txBox="1"/>
          <p:nvPr/>
        </p:nvSpPr>
        <p:spPr>
          <a:xfrm>
            <a:off x="1616424" y="2639104"/>
            <a:ext cx="82804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0" cap="none" spc="0" normalizeH="0" baseline="0" noProof="0" dirty="0" smtClean="0">
                <a:ln>
                  <a:noFill/>
                </a:ln>
                <a:solidFill>
                  <a:srgbClr val="FF0000"/>
                </a:solidFill>
                <a:effectLst/>
                <a:uLnTx/>
                <a:uFillTx/>
                <a:latin typeface="Calibri" panose="020F0502020204030204"/>
                <a:ea typeface="游ゴシック" panose="020B0400000000000000" pitchFamily="34" charset="-128"/>
                <a:cs typeface="Times New Roman" pitchFamily="18" charset="0"/>
              </a:rPr>
              <a:t>EGP</a:t>
            </a:r>
            <a:endParaRPr kumimoji="0" lang="zh-TW" altLang="en-US" sz="2400" b="0" i="0" u="none" strike="noStrike" kern="1200" cap="none" spc="0" normalizeH="0" baseline="0" noProof="0" dirty="0">
              <a:ln>
                <a:noFill/>
              </a:ln>
              <a:solidFill>
                <a:srgbClr val="FF0000"/>
              </a:solidFill>
              <a:effectLst/>
              <a:uLnTx/>
              <a:uFillTx/>
              <a:latin typeface="Calibri" panose="020F0502020204030204"/>
              <a:ea typeface="新細明體" panose="02020500000000000000" pitchFamily="18" charset="-120"/>
            </a:endParaRPr>
          </a:p>
        </p:txBody>
      </p:sp>
      <p:sp>
        <p:nvSpPr>
          <p:cNvPr id="16" name="文字方塊 14"/>
          <p:cNvSpPr txBox="1"/>
          <p:nvPr/>
        </p:nvSpPr>
        <p:spPr>
          <a:xfrm>
            <a:off x="4924824" y="2639103"/>
            <a:ext cx="82804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0" cap="none" spc="0" normalizeH="0" baseline="0" noProof="0" dirty="0" smtClean="0">
                <a:ln>
                  <a:noFill/>
                </a:ln>
                <a:solidFill>
                  <a:srgbClr val="FF0000"/>
                </a:solidFill>
                <a:effectLst/>
                <a:uLnTx/>
                <a:uFillTx/>
                <a:latin typeface="Calibri" panose="020F0502020204030204"/>
                <a:ea typeface="游ゴシック" panose="020B0400000000000000" pitchFamily="34" charset="-128"/>
                <a:cs typeface="Times New Roman" pitchFamily="18" charset="0"/>
              </a:rPr>
              <a:t>EGSP</a:t>
            </a:r>
            <a:endParaRPr kumimoji="0" lang="zh-TW" altLang="en-US" sz="2400" b="0" i="0" u="none" strike="noStrike" kern="1200" cap="none" spc="0" normalizeH="0" baseline="0" noProof="0" dirty="0">
              <a:ln>
                <a:noFill/>
              </a:ln>
              <a:solidFill>
                <a:srgbClr val="FF0000"/>
              </a:solidFill>
              <a:effectLst/>
              <a:uLnTx/>
              <a:uFillTx/>
              <a:latin typeface="Calibri" panose="020F0502020204030204"/>
              <a:ea typeface="新細明體" panose="02020500000000000000" pitchFamily="18" charset="-120"/>
            </a:endParaRPr>
          </a:p>
        </p:txBody>
      </p:sp>
      <p:sp>
        <p:nvSpPr>
          <p:cNvPr id="17" name="文字方塊 14"/>
          <p:cNvSpPr txBox="1"/>
          <p:nvPr/>
        </p:nvSpPr>
        <p:spPr>
          <a:xfrm>
            <a:off x="8478180" y="2701636"/>
            <a:ext cx="82804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0" cap="none" spc="0" normalizeH="0" baseline="0" noProof="0" dirty="0" smtClean="0">
                <a:ln>
                  <a:noFill/>
                </a:ln>
                <a:solidFill>
                  <a:srgbClr val="FF0000"/>
                </a:solidFill>
                <a:effectLst/>
                <a:uLnTx/>
                <a:uFillTx/>
                <a:latin typeface="Calibri" panose="020F0502020204030204"/>
                <a:ea typeface="游ゴシック" panose="020B0400000000000000" pitchFamily="34" charset="-128"/>
                <a:cs typeface="Times New Roman" pitchFamily="18" charset="0"/>
              </a:rPr>
              <a:t>ESP</a:t>
            </a:r>
            <a:endParaRPr kumimoji="0" lang="zh-TW" altLang="en-US" sz="2400" b="0" i="0" u="none" strike="noStrike" kern="1200" cap="none" spc="0" normalizeH="0" baseline="0" noProof="0" dirty="0">
              <a:ln>
                <a:noFill/>
              </a:ln>
              <a:solidFill>
                <a:srgbClr val="FF0000"/>
              </a:solidFill>
              <a:effectLst/>
              <a:uLnTx/>
              <a:uFillTx/>
              <a:latin typeface="Calibri" panose="020F0502020204030204"/>
              <a:ea typeface="新細明體" panose="02020500000000000000" pitchFamily="18" charset="-120"/>
            </a:endParaRPr>
          </a:p>
        </p:txBody>
      </p:sp>
      <p:sp>
        <p:nvSpPr>
          <p:cNvPr id="18" name="文字方塊 14"/>
          <p:cNvSpPr txBox="1"/>
          <p:nvPr/>
        </p:nvSpPr>
        <p:spPr>
          <a:xfrm>
            <a:off x="10752939" y="2639104"/>
            <a:ext cx="68476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0" cap="none" spc="0" normalizeH="0" baseline="0" noProof="0" dirty="0" smtClean="0">
                <a:ln>
                  <a:noFill/>
                </a:ln>
                <a:solidFill>
                  <a:srgbClr val="FF0000"/>
                </a:solidFill>
                <a:effectLst/>
                <a:uLnTx/>
                <a:uFillTx/>
                <a:latin typeface="Calibri" panose="020F0502020204030204"/>
                <a:ea typeface="游ゴシック" panose="020B0400000000000000" pitchFamily="34" charset="-128"/>
                <a:cs typeface="Times New Roman" pitchFamily="18" charset="0"/>
              </a:rPr>
              <a:t>EMI</a:t>
            </a:r>
            <a:endParaRPr kumimoji="0" lang="zh-TW" altLang="en-US" sz="2400" b="0" i="0" u="none" strike="noStrike" kern="1200" cap="none" spc="0" normalizeH="0" baseline="0" noProof="0" dirty="0">
              <a:ln>
                <a:noFill/>
              </a:ln>
              <a:solidFill>
                <a:srgbClr val="FF0000"/>
              </a:solidFill>
              <a:effectLst/>
              <a:uLnTx/>
              <a:uFillTx/>
              <a:latin typeface="Calibri" panose="020F0502020204030204"/>
              <a:ea typeface="新細明體" panose="02020500000000000000" pitchFamily="18" charset="-120"/>
            </a:endParaRPr>
          </a:p>
        </p:txBody>
      </p:sp>
      <p:cxnSp>
        <p:nvCxnSpPr>
          <p:cNvPr id="19" name="Straight Arrow Connector 18"/>
          <p:cNvCxnSpPr/>
          <p:nvPr/>
        </p:nvCxnSpPr>
        <p:spPr>
          <a:xfrm flipH="1">
            <a:off x="1352993" y="2948543"/>
            <a:ext cx="500191" cy="65125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0" name="Straight Arrow Connector 19"/>
          <p:cNvCxnSpPr/>
          <p:nvPr/>
        </p:nvCxnSpPr>
        <p:spPr>
          <a:xfrm>
            <a:off x="1847089" y="2979023"/>
            <a:ext cx="440410" cy="64771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1" name="Straight Arrow Connector 20"/>
          <p:cNvCxnSpPr/>
          <p:nvPr/>
        </p:nvCxnSpPr>
        <p:spPr>
          <a:xfrm flipH="1">
            <a:off x="4077906" y="2972927"/>
            <a:ext cx="1091874" cy="62077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2" name="Straight Arrow Connector 21"/>
          <p:cNvCxnSpPr/>
          <p:nvPr/>
        </p:nvCxnSpPr>
        <p:spPr>
          <a:xfrm>
            <a:off x="5173256" y="2959454"/>
            <a:ext cx="632529" cy="66118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3" name="Straight Arrow Connector 22"/>
          <p:cNvCxnSpPr/>
          <p:nvPr/>
        </p:nvCxnSpPr>
        <p:spPr>
          <a:xfrm>
            <a:off x="8842550" y="3049158"/>
            <a:ext cx="396382" cy="57148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4" name="Straight Arrow Connector 23"/>
          <p:cNvCxnSpPr/>
          <p:nvPr/>
        </p:nvCxnSpPr>
        <p:spPr>
          <a:xfrm flipH="1">
            <a:off x="10969666" y="2972927"/>
            <a:ext cx="7841" cy="116016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5" name="文字方塊 14"/>
          <p:cNvSpPr txBox="1"/>
          <p:nvPr/>
        </p:nvSpPr>
        <p:spPr>
          <a:xfrm>
            <a:off x="10779583" y="4067646"/>
            <a:ext cx="56668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4800" b="0" i="0" u="none" strike="noStrike" kern="0" cap="none" spc="0" normalizeH="0" baseline="0" noProof="0" dirty="0" smtClean="0">
                <a:ln>
                  <a:noFill/>
                </a:ln>
                <a:solidFill>
                  <a:srgbClr val="FF0000"/>
                </a:solidFill>
                <a:effectLst/>
                <a:uLnTx/>
                <a:uFillTx/>
                <a:latin typeface="Calibri" panose="020F0502020204030204"/>
                <a:ea typeface="游ゴシック" panose="020B0400000000000000" pitchFamily="34" charset="-128"/>
                <a:cs typeface="Times New Roman" pitchFamily="18" charset="0"/>
              </a:rPr>
              <a:t>?</a:t>
            </a:r>
            <a:endParaRPr kumimoji="0" lang="zh-TW" altLang="en-US" sz="4800" b="0" i="0" u="none" strike="noStrike" kern="1200" cap="none" spc="0" normalizeH="0" baseline="0" noProof="0" dirty="0">
              <a:ln>
                <a:noFill/>
              </a:ln>
              <a:solidFill>
                <a:srgbClr val="FF0000"/>
              </a:solidFill>
              <a:effectLst/>
              <a:uLnTx/>
              <a:uFillTx/>
              <a:latin typeface="Calibri" panose="020F0502020204030204"/>
              <a:ea typeface="新細明體" panose="02020500000000000000" pitchFamily="18" charset="-120"/>
            </a:endParaRPr>
          </a:p>
        </p:txBody>
      </p:sp>
      <p:cxnSp>
        <p:nvCxnSpPr>
          <p:cNvPr id="31" name="Straight Arrow Connector 30"/>
          <p:cNvCxnSpPr/>
          <p:nvPr/>
        </p:nvCxnSpPr>
        <p:spPr>
          <a:xfrm flipH="1">
            <a:off x="6294380" y="3049158"/>
            <a:ext cx="2526899" cy="57148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6" name="Straight Arrow Connector 35"/>
          <p:cNvCxnSpPr>
            <a:endCxn id="12" idx="0"/>
          </p:cNvCxnSpPr>
          <p:nvPr/>
        </p:nvCxnSpPr>
        <p:spPr>
          <a:xfrm flipH="1">
            <a:off x="9628882" y="2917507"/>
            <a:ext cx="1355552" cy="70313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38" name="文字方塊 14"/>
          <p:cNvSpPr txBox="1"/>
          <p:nvPr/>
        </p:nvSpPr>
        <p:spPr>
          <a:xfrm>
            <a:off x="9793778" y="3030823"/>
            <a:ext cx="56668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4800" b="0" i="0" u="none" strike="noStrike" kern="0" cap="none" spc="0" normalizeH="0" baseline="0" noProof="0" dirty="0" smtClean="0">
                <a:ln>
                  <a:noFill/>
                </a:ln>
                <a:solidFill>
                  <a:srgbClr val="FF0000"/>
                </a:solidFill>
                <a:effectLst/>
                <a:uLnTx/>
                <a:uFillTx/>
                <a:latin typeface="Calibri" panose="020F0502020204030204"/>
                <a:ea typeface="游ゴシック" panose="020B0400000000000000" pitchFamily="34" charset="-128"/>
                <a:cs typeface="Times New Roman" pitchFamily="18" charset="0"/>
              </a:rPr>
              <a:t>?</a:t>
            </a:r>
            <a:endParaRPr kumimoji="0" lang="zh-TW" altLang="en-US" sz="4800" b="0" i="0" u="none" strike="noStrike" kern="1200" cap="none" spc="0" normalizeH="0" baseline="0" noProof="0" dirty="0">
              <a:ln>
                <a:noFill/>
              </a:ln>
              <a:solidFill>
                <a:srgbClr val="FF0000"/>
              </a:solidFill>
              <a:effectLst/>
              <a:uLnTx/>
              <a:uFillTx/>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16270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25" grpId="0"/>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Challenges of ESP</a:t>
            </a:r>
            <a:r>
              <a:rPr lang="en-US" altLang="zh-TW" sz="4000" b="1" dirty="0">
                <a:solidFill>
                  <a:schemeClr val="bg1"/>
                </a:solidFill>
                <a:latin typeface="+mn-lt"/>
              </a:rPr>
              <a:t> </a:t>
            </a:r>
            <a:r>
              <a:rPr lang="en-US" altLang="zh-TW" sz="4000" b="1" dirty="0" smtClean="0">
                <a:solidFill>
                  <a:schemeClr val="bg1"/>
                </a:solidFill>
                <a:latin typeface="+mn-lt"/>
              </a:rPr>
              <a:t>courses in Taiwan</a:t>
            </a:r>
            <a:endParaRPr lang="zh-TW" altLang="en-US" sz="4000" b="1" dirty="0">
              <a:solidFill>
                <a:schemeClr val="bg1"/>
              </a:solidFill>
              <a:latin typeface="+mn-lt"/>
            </a:endParaRP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15" name="文字方塊 14"/>
          <p:cNvSpPr txBox="1"/>
          <p:nvPr/>
        </p:nvSpPr>
        <p:spPr>
          <a:xfrm>
            <a:off x="3281039" y="922136"/>
            <a:ext cx="82804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0" cap="none" spc="0" normalizeH="0" baseline="0" noProof="0" dirty="0" smtClean="0">
                <a:ln>
                  <a:noFill/>
                </a:ln>
                <a:solidFill>
                  <a:srgbClr val="FF0000"/>
                </a:solidFill>
                <a:effectLst/>
                <a:uLnTx/>
                <a:uFillTx/>
                <a:latin typeface="Calibri" panose="020F0502020204030204"/>
                <a:ea typeface="游ゴシック" panose="020B0400000000000000" pitchFamily="34" charset="-128"/>
                <a:cs typeface="Times New Roman" pitchFamily="18" charset="0"/>
              </a:rPr>
              <a:t>EGP</a:t>
            </a:r>
            <a:endParaRPr kumimoji="0" lang="zh-TW" altLang="en-US" sz="2400" b="0" i="0" u="none" strike="noStrike" kern="1200" cap="none" spc="0" normalizeH="0" baseline="0" noProof="0" dirty="0">
              <a:ln>
                <a:noFill/>
              </a:ln>
              <a:solidFill>
                <a:srgbClr val="FF0000"/>
              </a:solidFill>
              <a:effectLst/>
              <a:uLnTx/>
              <a:uFillTx/>
              <a:latin typeface="Calibri" panose="020F0502020204030204"/>
              <a:ea typeface="新細明體" panose="02020500000000000000" pitchFamily="18" charset="-120"/>
              <a:cs typeface="+mn-cs"/>
            </a:endParaRPr>
          </a:p>
        </p:txBody>
      </p:sp>
      <p:sp>
        <p:nvSpPr>
          <p:cNvPr id="16" name="文字方塊 14"/>
          <p:cNvSpPr txBox="1"/>
          <p:nvPr/>
        </p:nvSpPr>
        <p:spPr>
          <a:xfrm>
            <a:off x="6689814" y="922135"/>
            <a:ext cx="146358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0" cap="none" spc="0" normalizeH="0" baseline="0" noProof="0" dirty="0" smtClean="0">
                <a:ln>
                  <a:noFill/>
                </a:ln>
                <a:solidFill>
                  <a:srgbClr val="FF0000"/>
                </a:solidFill>
                <a:effectLst/>
                <a:uLnTx/>
                <a:uFillTx/>
                <a:latin typeface="Calibri" panose="020F0502020204030204"/>
                <a:ea typeface="游ゴシック" panose="020B0400000000000000" pitchFamily="34" charset="-128"/>
                <a:cs typeface="Times New Roman" pitchFamily="18" charset="0"/>
              </a:rPr>
              <a:t>EGSP/ESP</a:t>
            </a:r>
            <a:endParaRPr kumimoji="0" lang="zh-TW" altLang="en-US" sz="2400" b="0" i="0" u="none" strike="noStrike" kern="1200" cap="none" spc="0" normalizeH="0" baseline="0" noProof="0" dirty="0">
              <a:ln>
                <a:noFill/>
              </a:ln>
              <a:solidFill>
                <a:srgbClr val="FF0000"/>
              </a:solidFill>
              <a:effectLst/>
              <a:uLnTx/>
              <a:uFillTx/>
              <a:latin typeface="Calibri" panose="020F0502020204030204"/>
              <a:ea typeface="新細明體" panose="02020500000000000000" pitchFamily="18" charset="-120"/>
              <a:cs typeface="+mn-cs"/>
            </a:endParaRPr>
          </a:p>
        </p:txBody>
      </p:sp>
      <p:sp>
        <p:nvSpPr>
          <p:cNvPr id="18" name="文字方塊 14"/>
          <p:cNvSpPr txBox="1"/>
          <p:nvPr/>
        </p:nvSpPr>
        <p:spPr>
          <a:xfrm>
            <a:off x="9908606" y="922135"/>
            <a:ext cx="68476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0" cap="none" spc="0" normalizeH="0" baseline="0" noProof="0" dirty="0" smtClean="0">
                <a:ln>
                  <a:noFill/>
                </a:ln>
                <a:solidFill>
                  <a:srgbClr val="FF0000"/>
                </a:solidFill>
                <a:effectLst/>
                <a:uLnTx/>
                <a:uFillTx/>
                <a:latin typeface="Calibri" panose="020F0502020204030204"/>
                <a:ea typeface="游ゴシック" panose="020B0400000000000000" pitchFamily="34" charset="-128"/>
                <a:cs typeface="Times New Roman" pitchFamily="18" charset="0"/>
              </a:rPr>
              <a:t>EMI</a:t>
            </a:r>
            <a:endParaRPr kumimoji="0" lang="zh-TW" altLang="en-US" sz="2400" b="0" i="0" u="none" strike="noStrike" kern="1200" cap="none" spc="0" normalizeH="0" baseline="0" noProof="0" dirty="0">
              <a:ln>
                <a:noFill/>
              </a:ln>
              <a:solidFill>
                <a:srgbClr val="FF0000"/>
              </a:solidFill>
              <a:effectLst/>
              <a:uLnTx/>
              <a:uFillTx/>
              <a:latin typeface="Calibri" panose="020F0502020204030204"/>
              <a:ea typeface="新細明體" panose="02020500000000000000" pitchFamily="18" charset="-120"/>
              <a:cs typeface="+mn-cs"/>
            </a:endParaRPr>
          </a:p>
        </p:txBody>
      </p:sp>
      <p:sp>
        <p:nvSpPr>
          <p:cNvPr id="26" name="Right Arrow 25"/>
          <p:cNvSpPr/>
          <p:nvPr/>
        </p:nvSpPr>
        <p:spPr>
          <a:xfrm>
            <a:off x="2416628" y="1179385"/>
            <a:ext cx="9046029" cy="801815"/>
          </a:xfrm>
          <a:prstGeom prst="rightArrow">
            <a:avLst>
              <a:gd name="adj1" fmla="val 48050"/>
              <a:gd name="adj2" fmla="val 74202"/>
            </a:avLst>
          </a:prstGeom>
          <a:gradFill flip="none" rotWithShape="1">
            <a:gsLst>
              <a:gs pos="0">
                <a:schemeClr val="accent1">
                  <a:shade val="30000"/>
                  <a:satMod val="115000"/>
                </a:schemeClr>
              </a:gs>
              <a:gs pos="63000">
                <a:schemeClr val="accent1">
                  <a:shade val="67500"/>
                  <a:satMod val="115000"/>
                </a:schemeClr>
              </a:gs>
              <a:gs pos="100000">
                <a:schemeClr val="accent1">
                  <a:lumMod val="20000"/>
                  <a:lumOff val="8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717550"/>
            <a:endParaRPr lang="zh-TW" altLang="en-US" sz="2600" b="1" dirty="0">
              <a:solidFill>
                <a:schemeClr val="bg1"/>
              </a:solidFill>
            </a:endParaRPr>
          </a:p>
        </p:txBody>
      </p:sp>
      <p:graphicFrame>
        <p:nvGraphicFramePr>
          <p:cNvPr id="21" name="Table 20"/>
          <p:cNvGraphicFramePr>
            <a:graphicFrameLocks noGrp="1"/>
          </p:cNvGraphicFramePr>
          <p:nvPr>
            <p:extLst>
              <p:ext uri="{D42A27DB-BD31-4B8C-83A1-F6EECF244321}">
                <p14:modId xmlns:p14="http://schemas.microsoft.com/office/powerpoint/2010/main" val="1720442484"/>
              </p:ext>
            </p:extLst>
          </p:nvPr>
        </p:nvGraphicFramePr>
        <p:xfrm>
          <a:off x="304800" y="1828800"/>
          <a:ext cx="11338560" cy="4188688"/>
        </p:xfrm>
        <a:graphic>
          <a:graphicData uri="http://schemas.openxmlformats.org/drawingml/2006/table">
            <a:tbl>
              <a:tblPr firstRow="1" bandRow="1"/>
              <a:tblGrid>
                <a:gridCol w="2101934">
                  <a:extLst>
                    <a:ext uri="{9D8B030D-6E8A-4147-A177-3AD203B41FA5}">
                      <a16:colId xmlns:a16="http://schemas.microsoft.com/office/drawing/2014/main" val="791241604"/>
                    </a:ext>
                  </a:extLst>
                </a:gridCol>
                <a:gridCol w="3567346">
                  <a:extLst>
                    <a:ext uri="{9D8B030D-6E8A-4147-A177-3AD203B41FA5}">
                      <a16:colId xmlns:a16="http://schemas.microsoft.com/office/drawing/2014/main" val="201004872"/>
                    </a:ext>
                  </a:extLst>
                </a:gridCol>
                <a:gridCol w="3547872">
                  <a:extLst>
                    <a:ext uri="{9D8B030D-6E8A-4147-A177-3AD203B41FA5}">
                      <a16:colId xmlns:a16="http://schemas.microsoft.com/office/drawing/2014/main" val="3266556714"/>
                    </a:ext>
                  </a:extLst>
                </a:gridCol>
                <a:gridCol w="2121408">
                  <a:extLst>
                    <a:ext uri="{9D8B030D-6E8A-4147-A177-3AD203B41FA5}">
                      <a16:colId xmlns:a16="http://schemas.microsoft.com/office/drawing/2014/main" val="4249067312"/>
                    </a:ext>
                  </a:extLst>
                </a:gridCol>
              </a:tblGrid>
              <a:tr h="462113">
                <a:tc>
                  <a:txBody>
                    <a:bodyPr/>
                    <a:lstStyle/>
                    <a:p>
                      <a:r>
                        <a:rPr lang="en-US" altLang="zh-TW" sz="1800" b="1" kern="1200" dirty="0" smtClean="0">
                          <a:solidFill>
                            <a:schemeClr val="tx1"/>
                          </a:solidFill>
                          <a:effectLst/>
                          <a:latin typeface="+mn-lt"/>
                          <a:ea typeface="+mn-ea"/>
                          <a:cs typeface="+mn-cs"/>
                        </a:rPr>
                        <a:t>Teachers</a:t>
                      </a:r>
                      <a:endParaRPr lang="zh-TW" altLang="en-US" dirty="0"/>
                    </a:p>
                  </a:txBody>
                  <a:tcPr anchor="ctr"/>
                </a:tc>
                <a:tc>
                  <a:txBody>
                    <a:bodyPr/>
                    <a:lstStyle/>
                    <a:p>
                      <a:r>
                        <a:rPr lang="en-US" altLang="zh-TW" sz="1800" b="1" kern="1200" dirty="0" smtClean="0">
                          <a:solidFill>
                            <a:schemeClr val="tx1"/>
                          </a:solidFill>
                          <a:effectLst/>
                          <a:latin typeface="+mn-lt"/>
                          <a:ea typeface="+mn-ea"/>
                          <a:cs typeface="+mn-cs"/>
                        </a:rPr>
                        <a:t>More sufficient</a:t>
                      </a:r>
                      <a:endParaRPr lang="zh-TW" altLang="en-US" dirty="0"/>
                    </a:p>
                  </a:txBody>
                  <a:tcPr anchor="ctr"/>
                </a:tc>
                <a:tc>
                  <a:txBody>
                    <a:bodyPr/>
                    <a:lstStyle/>
                    <a:p>
                      <a:r>
                        <a:rPr lang="en-US" altLang="zh-TW" sz="1800" b="1" kern="1200" dirty="0" smtClean="0">
                          <a:solidFill>
                            <a:srgbClr val="7030A0"/>
                          </a:solidFill>
                          <a:effectLst/>
                          <a:latin typeface="+mn-lt"/>
                          <a:ea typeface="+mn-ea"/>
                          <a:cs typeface="+mn-cs"/>
                        </a:rPr>
                        <a:t>Less sufficient / rare</a:t>
                      </a:r>
                      <a:endParaRPr lang="zh-TW" altLang="en-US" dirty="0">
                        <a:solidFill>
                          <a:srgbClr val="7030A0"/>
                        </a:solidFill>
                      </a:endParaRPr>
                    </a:p>
                  </a:txBody>
                  <a:tcPr anchor="ctr"/>
                </a:tc>
                <a:tc>
                  <a:txBody>
                    <a:bodyPr/>
                    <a:lstStyle/>
                    <a:p>
                      <a:r>
                        <a:rPr lang="en-US" altLang="zh-TW" sz="1800" b="1" kern="1200" dirty="0" smtClean="0">
                          <a:solidFill>
                            <a:schemeClr val="tx2">
                              <a:lumMod val="75000"/>
                            </a:schemeClr>
                          </a:solidFill>
                          <a:effectLst/>
                          <a:latin typeface="+mn-lt"/>
                          <a:ea typeface="+mn-ea"/>
                          <a:cs typeface="+mn-cs"/>
                        </a:rPr>
                        <a:t>Rare</a:t>
                      </a:r>
                      <a:endParaRPr lang="zh-TW" altLang="en-US" dirty="0">
                        <a:solidFill>
                          <a:schemeClr val="tx2">
                            <a:lumMod val="75000"/>
                          </a:schemeClr>
                        </a:solidFill>
                      </a:endParaRPr>
                    </a:p>
                  </a:txBody>
                  <a:tcPr anchor="ctr"/>
                </a:tc>
                <a:extLst>
                  <a:ext uri="{0D108BD9-81ED-4DB2-BD59-A6C34878D82A}">
                    <a16:rowId xmlns:a16="http://schemas.microsoft.com/office/drawing/2014/main" val="3486988509"/>
                  </a:ext>
                </a:extLst>
              </a:tr>
              <a:tr h="473384">
                <a:tc>
                  <a:txBody>
                    <a:bodyPr/>
                    <a:lstStyle/>
                    <a:p>
                      <a:r>
                        <a:rPr lang="en-US" altLang="zh-TW" sz="1800" b="1" kern="1200" dirty="0" smtClean="0">
                          <a:solidFill>
                            <a:schemeClr val="tx1"/>
                          </a:solidFill>
                          <a:effectLst/>
                          <a:latin typeface="+mn-lt"/>
                          <a:ea typeface="+mn-ea"/>
                          <a:cs typeface="+mn-cs"/>
                        </a:rPr>
                        <a:t>Methods/strategies</a:t>
                      </a:r>
                      <a:endParaRPr lang="zh-TW" altLang="en-US" dirty="0"/>
                    </a:p>
                  </a:txBody>
                  <a:tcPr anchor="ctr"/>
                </a:tc>
                <a:tc>
                  <a:txBody>
                    <a:bodyPr/>
                    <a:lstStyle/>
                    <a:p>
                      <a:r>
                        <a:rPr lang="en-US" altLang="zh-TW" sz="1800" b="1" kern="1200" dirty="0" smtClean="0">
                          <a:solidFill>
                            <a:schemeClr val="tx1"/>
                          </a:solidFill>
                          <a:effectLst/>
                          <a:latin typeface="+mn-lt"/>
                          <a:ea typeface="+mn-ea"/>
                          <a:cs typeface="+mn-cs"/>
                        </a:rPr>
                        <a:t>Richer</a:t>
                      </a:r>
                      <a:endParaRPr lang="zh-TW" altLang="en-US" dirty="0"/>
                    </a:p>
                  </a:txBody>
                  <a:tcPr anchor="ctr"/>
                </a:tc>
                <a:tc>
                  <a:txBody>
                    <a:bodyPr/>
                    <a:lstStyle/>
                    <a:p>
                      <a:r>
                        <a:rPr lang="en-US" altLang="zh-TW" sz="1800" b="1" kern="1200" dirty="0" smtClean="0">
                          <a:solidFill>
                            <a:srgbClr val="7030A0"/>
                          </a:solidFill>
                          <a:effectLst/>
                          <a:latin typeface="+mn-lt"/>
                          <a:ea typeface="+mn-ea"/>
                          <a:cs typeface="+mn-cs"/>
                        </a:rPr>
                        <a:t>still exploring / in variety</a:t>
                      </a:r>
                      <a:endParaRPr lang="zh-TW" altLang="en-US" dirty="0">
                        <a:solidFill>
                          <a:srgbClr val="7030A0"/>
                        </a:solidFill>
                      </a:endParaRPr>
                    </a:p>
                  </a:txBody>
                  <a:tcPr anchor="ctr"/>
                </a:tc>
                <a:tc>
                  <a:txBody>
                    <a:bodyPr/>
                    <a:lstStyle/>
                    <a:p>
                      <a:r>
                        <a:rPr lang="en-US" altLang="zh-TW" sz="1800" b="1" kern="1200" dirty="0" smtClean="0">
                          <a:solidFill>
                            <a:schemeClr val="tx2">
                              <a:lumMod val="75000"/>
                            </a:schemeClr>
                          </a:solidFill>
                          <a:effectLst/>
                          <a:latin typeface="+mn-lt"/>
                          <a:ea typeface="+mn-ea"/>
                          <a:cs typeface="+mn-cs"/>
                        </a:rPr>
                        <a:t>Same</a:t>
                      </a:r>
                      <a:endParaRPr lang="zh-TW" altLang="en-US" dirty="0">
                        <a:solidFill>
                          <a:schemeClr val="tx2">
                            <a:lumMod val="75000"/>
                          </a:schemeClr>
                        </a:solidFill>
                      </a:endParaRPr>
                    </a:p>
                  </a:txBody>
                  <a:tcPr anchor="ctr"/>
                </a:tc>
                <a:extLst>
                  <a:ext uri="{0D108BD9-81ED-4DB2-BD59-A6C34878D82A}">
                    <a16:rowId xmlns:a16="http://schemas.microsoft.com/office/drawing/2014/main" val="4049442104"/>
                  </a:ext>
                </a:extLst>
              </a:tr>
              <a:tr h="728783">
                <a:tc>
                  <a:txBody>
                    <a:bodyPr/>
                    <a:lstStyle/>
                    <a:p>
                      <a:r>
                        <a:rPr lang="en-US" altLang="zh-TW" sz="1800" b="1" kern="1200" dirty="0" smtClean="0">
                          <a:solidFill>
                            <a:schemeClr val="tx1"/>
                          </a:solidFill>
                          <a:effectLst/>
                          <a:latin typeface="+mn-lt"/>
                          <a:ea typeface="+mn-ea"/>
                          <a:cs typeface="+mn-cs"/>
                        </a:rPr>
                        <a:t>Assessment</a:t>
                      </a:r>
                      <a:endParaRPr lang="zh-TW" altLang="en-US" dirty="0"/>
                    </a:p>
                  </a:txBody>
                  <a:tcPr anchor="ctr"/>
                </a:tc>
                <a:tc>
                  <a:txBody>
                    <a:bodyPr/>
                    <a:lstStyle/>
                    <a:p>
                      <a:r>
                        <a:rPr lang="en-US" altLang="zh-TW" sz="1800" b="1" kern="1200" dirty="0" smtClean="0">
                          <a:solidFill>
                            <a:schemeClr val="tx1"/>
                          </a:solidFill>
                          <a:effectLst/>
                          <a:latin typeface="+mn-lt"/>
                          <a:ea typeface="+mn-ea"/>
                          <a:cs typeface="+mn-cs"/>
                        </a:rPr>
                        <a:t>more reliable &amp; valid options</a:t>
                      </a:r>
                      <a:endParaRPr lang="zh-TW" altLang="en-US" dirty="0"/>
                    </a:p>
                  </a:txBody>
                  <a:tcPr anchor="ctr"/>
                </a:tc>
                <a:tc>
                  <a:txBody>
                    <a:bodyPr/>
                    <a:lstStyle/>
                    <a:p>
                      <a:r>
                        <a:rPr lang="en-US" altLang="zh-TW" sz="1800" b="1" kern="1200" dirty="0" smtClean="0">
                          <a:solidFill>
                            <a:srgbClr val="7030A0"/>
                          </a:solidFill>
                          <a:effectLst/>
                          <a:latin typeface="+mn-lt"/>
                          <a:ea typeface="+mn-ea"/>
                          <a:cs typeface="+mn-cs"/>
                        </a:rPr>
                        <a:t>still exploring / various for different courses</a:t>
                      </a:r>
                      <a:endParaRPr lang="zh-TW" altLang="en-US" dirty="0">
                        <a:solidFill>
                          <a:srgbClr val="7030A0"/>
                        </a:solidFill>
                      </a:endParaRPr>
                    </a:p>
                  </a:txBody>
                  <a:tcPr anchor="ctr"/>
                </a:tc>
                <a:tc>
                  <a:txBody>
                    <a:bodyPr/>
                    <a:lstStyle/>
                    <a:p>
                      <a:r>
                        <a:rPr lang="en-US" altLang="zh-TW" sz="1800" b="1" kern="1200" dirty="0" smtClean="0">
                          <a:solidFill>
                            <a:schemeClr val="tx2">
                              <a:lumMod val="75000"/>
                            </a:schemeClr>
                          </a:solidFill>
                          <a:effectLst/>
                          <a:latin typeface="+mn-lt"/>
                          <a:ea typeface="+mn-ea"/>
                          <a:cs typeface="+mn-cs"/>
                        </a:rPr>
                        <a:t>Same</a:t>
                      </a:r>
                      <a:endParaRPr lang="zh-TW" altLang="en-US" dirty="0">
                        <a:solidFill>
                          <a:schemeClr val="tx2">
                            <a:lumMod val="75000"/>
                          </a:schemeClr>
                        </a:solidFill>
                      </a:endParaRPr>
                    </a:p>
                  </a:txBody>
                  <a:tcPr anchor="ctr"/>
                </a:tc>
                <a:extLst>
                  <a:ext uri="{0D108BD9-81ED-4DB2-BD59-A6C34878D82A}">
                    <a16:rowId xmlns:a16="http://schemas.microsoft.com/office/drawing/2014/main" val="3597727760"/>
                  </a:ext>
                </a:extLst>
              </a:tr>
              <a:tr h="728783">
                <a:tc>
                  <a:txBody>
                    <a:bodyPr/>
                    <a:lstStyle/>
                    <a:p>
                      <a:r>
                        <a:rPr lang="en-US" altLang="zh-TW" sz="1800" b="1" kern="1200" dirty="0" smtClean="0">
                          <a:solidFill>
                            <a:schemeClr val="tx1"/>
                          </a:solidFill>
                          <a:effectLst/>
                          <a:latin typeface="+mn-lt"/>
                          <a:ea typeface="+mn-ea"/>
                          <a:cs typeface="+mn-cs"/>
                        </a:rPr>
                        <a:t>Materials</a:t>
                      </a:r>
                      <a:endParaRPr lang="zh-TW" altLang="en-US" dirty="0"/>
                    </a:p>
                  </a:txBody>
                  <a:tcPr anchor="ctr"/>
                </a:tc>
                <a:tc>
                  <a:txBody>
                    <a:bodyPr/>
                    <a:lstStyle/>
                    <a:p>
                      <a:r>
                        <a:rPr lang="en-US" altLang="zh-TW" sz="1800" b="1" kern="1200" dirty="0" smtClean="0">
                          <a:solidFill>
                            <a:schemeClr val="tx1"/>
                          </a:solidFill>
                          <a:effectLst/>
                          <a:latin typeface="+mn-lt"/>
                          <a:ea typeface="+mn-ea"/>
                          <a:cs typeface="+mn-cs"/>
                        </a:rPr>
                        <a:t>rich for different levels</a:t>
                      </a:r>
                      <a:endParaRPr lang="zh-TW" altLang="en-US" dirty="0"/>
                    </a:p>
                  </a:txBody>
                  <a:tcPr anchor="ctr"/>
                </a:tc>
                <a:tc>
                  <a:txBody>
                    <a:bodyPr/>
                    <a:lstStyle/>
                    <a:p>
                      <a:r>
                        <a:rPr lang="en-US" altLang="zh-TW" sz="1800" b="1" kern="1200" dirty="0" smtClean="0">
                          <a:solidFill>
                            <a:srgbClr val="7030A0"/>
                          </a:solidFill>
                          <a:effectLst/>
                          <a:latin typeface="+mn-lt"/>
                          <a:ea typeface="+mn-ea"/>
                          <a:cs typeface="+mn-cs"/>
                        </a:rPr>
                        <a:t>Limited textbooks / authentic materials</a:t>
                      </a:r>
                      <a:endParaRPr lang="zh-TW" altLang="en-US" dirty="0">
                        <a:solidFill>
                          <a:srgbClr val="7030A0"/>
                        </a:solidFill>
                      </a:endParaRPr>
                    </a:p>
                  </a:txBody>
                  <a:tcPr anchor="ctr"/>
                </a:tc>
                <a:tc>
                  <a:txBody>
                    <a:bodyPr/>
                    <a:lstStyle/>
                    <a:p>
                      <a:r>
                        <a:rPr lang="en-US" altLang="zh-TW" sz="1800" b="1" kern="1200" dirty="0" smtClean="0">
                          <a:solidFill>
                            <a:schemeClr val="tx2">
                              <a:lumMod val="75000"/>
                            </a:schemeClr>
                          </a:solidFill>
                          <a:effectLst/>
                          <a:latin typeface="+mn-lt"/>
                          <a:ea typeface="+mn-ea"/>
                          <a:cs typeface="+mn-cs"/>
                        </a:rPr>
                        <a:t>Textbooks in English</a:t>
                      </a:r>
                      <a:endParaRPr lang="zh-TW" altLang="en-US" dirty="0">
                        <a:solidFill>
                          <a:schemeClr val="tx2">
                            <a:lumMod val="75000"/>
                          </a:schemeClr>
                        </a:solidFill>
                      </a:endParaRPr>
                    </a:p>
                  </a:txBody>
                  <a:tcPr anchor="ctr"/>
                </a:tc>
                <a:extLst>
                  <a:ext uri="{0D108BD9-81ED-4DB2-BD59-A6C34878D82A}">
                    <a16:rowId xmlns:a16="http://schemas.microsoft.com/office/drawing/2014/main" val="2372518337"/>
                  </a:ext>
                </a:extLst>
              </a:tr>
              <a:tr h="728783">
                <a:tc>
                  <a:txBody>
                    <a:bodyPr/>
                    <a:lstStyle/>
                    <a:p>
                      <a:r>
                        <a:rPr lang="en-US" altLang="zh-TW" sz="1800" b="1" kern="1200" dirty="0" smtClean="0">
                          <a:solidFill>
                            <a:schemeClr val="tx1"/>
                          </a:solidFill>
                          <a:effectLst/>
                          <a:latin typeface="+mn-lt"/>
                          <a:ea typeface="+mn-ea"/>
                          <a:cs typeface="+mn-cs"/>
                        </a:rPr>
                        <a:t>Purpose</a:t>
                      </a:r>
                      <a:endParaRPr lang="zh-TW" altLang="en-US" dirty="0"/>
                    </a:p>
                  </a:txBody>
                  <a:tcPr anchor="ctr"/>
                </a:tc>
                <a:tc>
                  <a:txBody>
                    <a:bodyPr/>
                    <a:lstStyle/>
                    <a:p>
                      <a:r>
                        <a:rPr lang="en-US" altLang="zh-TW" sz="1800" b="1" kern="1200" dirty="0" smtClean="0">
                          <a:solidFill>
                            <a:schemeClr val="tx1"/>
                          </a:solidFill>
                          <a:effectLst/>
                          <a:latin typeface="+mn-lt"/>
                          <a:ea typeface="+mn-ea"/>
                          <a:cs typeface="+mn-cs"/>
                        </a:rPr>
                        <a:t>to build general proficiency (all); for</a:t>
                      </a:r>
                      <a:r>
                        <a:rPr lang="en-US" altLang="zh-TW" sz="1800" b="1" kern="1200" baseline="0" dirty="0" smtClean="0">
                          <a:solidFill>
                            <a:schemeClr val="tx1"/>
                          </a:solidFill>
                          <a:effectLst/>
                          <a:latin typeface="+mn-lt"/>
                          <a:ea typeface="+mn-ea"/>
                          <a:cs typeface="+mn-cs"/>
                        </a:rPr>
                        <a:t> the tests</a:t>
                      </a:r>
                      <a:endParaRPr lang="zh-TW" altLang="en-US" dirty="0"/>
                    </a:p>
                  </a:txBody>
                  <a:tcPr anchor="ctr"/>
                </a:tc>
                <a:tc>
                  <a:txBody>
                    <a:bodyPr/>
                    <a:lstStyle/>
                    <a:p>
                      <a:r>
                        <a:rPr lang="en-US" altLang="zh-TW" sz="1800" b="1" kern="1200" dirty="0" smtClean="0">
                          <a:solidFill>
                            <a:srgbClr val="7030A0"/>
                          </a:solidFill>
                          <a:effectLst/>
                          <a:latin typeface="+mn-lt"/>
                          <a:ea typeface="+mn-ea"/>
                          <a:cs typeface="+mn-cs"/>
                        </a:rPr>
                        <a:t>“literacy” in one specific domain (adults?);</a:t>
                      </a:r>
                      <a:r>
                        <a:rPr lang="en-US" altLang="zh-TW" sz="1800" b="1" kern="1200" baseline="0" dirty="0" smtClean="0">
                          <a:solidFill>
                            <a:srgbClr val="7030A0"/>
                          </a:solidFill>
                          <a:effectLst/>
                          <a:latin typeface="+mn-lt"/>
                          <a:ea typeface="+mn-ea"/>
                          <a:cs typeface="+mn-cs"/>
                        </a:rPr>
                        <a:t> for careers/practice</a:t>
                      </a:r>
                      <a:endParaRPr lang="zh-TW" altLang="en-US" dirty="0">
                        <a:solidFill>
                          <a:srgbClr val="7030A0"/>
                        </a:solidFill>
                      </a:endParaRPr>
                    </a:p>
                  </a:txBody>
                  <a:tcPr anchor="ctr"/>
                </a:tc>
                <a:tc>
                  <a:txBody>
                    <a:bodyPr/>
                    <a:lstStyle/>
                    <a:p>
                      <a:r>
                        <a:rPr lang="en-US" altLang="zh-TW" sz="1800" b="1" kern="1200" dirty="0" smtClean="0">
                          <a:solidFill>
                            <a:schemeClr val="tx2">
                              <a:lumMod val="75000"/>
                            </a:schemeClr>
                          </a:solidFill>
                          <a:effectLst/>
                          <a:latin typeface="+mn-lt"/>
                          <a:ea typeface="+mn-ea"/>
                          <a:cs typeface="+mn-cs"/>
                        </a:rPr>
                        <a:t>Content knowledge; for</a:t>
                      </a:r>
                      <a:r>
                        <a:rPr lang="en-US" altLang="zh-TW" sz="1800" b="1" kern="1200" baseline="0" dirty="0" smtClean="0">
                          <a:solidFill>
                            <a:schemeClr val="tx2">
                              <a:lumMod val="75000"/>
                            </a:schemeClr>
                          </a:solidFill>
                          <a:effectLst/>
                          <a:latin typeface="+mn-lt"/>
                          <a:ea typeface="+mn-ea"/>
                          <a:cs typeface="+mn-cs"/>
                        </a:rPr>
                        <a:t> career/practice</a:t>
                      </a:r>
                      <a:endParaRPr lang="zh-TW" altLang="en-US" dirty="0">
                        <a:solidFill>
                          <a:schemeClr val="tx2">
                            <a:lumMod val="75000"/>
                          </a:schemeClr>
                        </a:solidFill>
                      </a:endParaRPr>
                    </a:p>
                  </a:txBody>
                  <a:tcPr anchor="ctr"/>
                </a:tc>
                <a:extLst>
                  <a:ext uri="{0D108BD9-81ED-4DB2-BD59-A6C34878D82A}">
                    <a16:rowId xmlns:a16="http://schemas.microsoft.com/office/drawing/2014/main" val="769107153"/>
                  </a:ext>
                </a:extLst>
              </a:tr>
              <a:tr h="644611">
                <a:tc>
                  <a:txBody>
                    <a:bodyPr/>
                    <a:lstStyle/>
                    <a:p>
                      <a:r>
                        <a:rPr lang="en-US" altLang="zh-TW" sz="1800" b="1" kern="1200" dirty="0" smtClean="0">
                          <a:solidFill>
                            <a:schemeClr val="tx1"/>
                          </a:solidFill>
                          <a:effectLst/>
                          <a:latin typeface="+mn-lt"/>
                          <a:ea typeface="+mn-ea"/>
                          <a:cs typeface="+mn-cs"/>
                        </a:rPr>
                        <a:t>Expected outcome</a:t>
                      </a:r>
                      <a:endParaRPr lang="zh-TW" altLang="en-US" dirty="0"/>
                    </a:p>
                  </a:txBody>
                  <a:tcPr anchor="ctr"/>
                </a:tc>
                <a:tc>
                  <a:txBody>
                    <a:bodyPr/>
                    <a:lstStyle/>
                    <a:p>
                      <a:r>
                        <a:rPr lang="en-US" altLang="zh-TW" sz="1800" b="1" kern="1200" dirty="0" smtClean="0">
                          <a:solidFill>
                            <a:schemeClr val="tx1"/>
                          </a:solidFill>
                          <a:effectLst/>
                          <a:latin typeface="+mn-lt"/>
                          <a:ea typeface="+mn-ea"/>
                          <a:cs typeface="+mn-cs"/>
                        </a:rPr>
                        <a:t>Improving</a:t>
                      </a:r>
                      <a:endParaRPr lang="zh-TW" altLang="en-US" dirty="0"/>
                    </a:p>
                  </a:txBody>
                  <a:tcPr anchor="ctr"/>
                </a:tc>
                <a:tc>
                  <a:txBody>
                    <a:bodyPr/>
                    <a:lstStyle/>
                    <a:p>
                      <a:r>
                        <a:rPr lang="en-US" altLang="zh-TW" sz="1800" b="1" kern="1200" dirty="0" smtClean="0">
                          <a:solidFill>
                            <a:srgbClr val="7030A0"/>
                          </a:solidFill>
                          <a:effectLst/>
                          <a:latin typeface="+mn-lt"/>
                          <a:ea typeface="+mn-ea"/>
                          <a:cs typeface="+mn-cs"/>
                        </a:rPr>
                        <a:t>Difficult to evaluate</a:t>
                      </a:r>
                      <a:endParaRPr lang="zh-TW" altLang="en-US" dirty="0">
                        <a:solidFill>
                          <a:srgbClr val="7030A0"/>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b="1" kern="1200" dirty="0" smtClean="0">
                          <a:solidFill>
                            <a:schemeClr val="tx2">
                              <a:lumMod val="75000"/>
                            </a:schemeClr>
                          </a:solidFill>
                          <a:effectLst/>
                          <a:latin typeface="+mn-lt"/>
                          <a:ea typeface="+mn-ea"/>
                          <a:cs typeface="+mn-cs"/>
                        </a:rPr>
                        <a:t>Same</a:t>
                      </a:r>
                      <a:endParaRPr lang="zh-TW" altLang="en-US" dirty="0" smtClean="0">
                        <a:solidFill>
                          <a:schemeClr val="tx2">
                            <a:lumMod val="75000"/>
                          </a:schemeClr>
                        </a:solidFill>
                      </a:endParaRPr>
                    </a:p>
                    <a:p>
                      <a:r>
                        <a:rPr lang="en-US" altLang="zh-TW" sz="1800" b="1" kern="1200" dirty="0" smtClean="0">
                          <a:solidFill>
                            <a:schemeClr val="tx2">
                              <a:lumMod val="75000"/>
                            </a:schemeClr>
                          </a:solidFill>
                          <a:effectLst/>
                          <a:latin typeface="+mn-lt"/>
                          <a:ea typeface="+mn-ea"/>
                          <a:cs typeface="+mn-cs"/>
                        </a:rPr>
                        <a:t>(&lt; 10%)</a:t>
                      </a:r>
                      <a:endParaRPr lang="zh-TW" altLang="en-US" dirty="0">
                        <a:solidFill>
                          <a:schemeClr val="tx2">
                            <a:lumMod val="75000"/>
                          </a:schemeClr>
                        </a:solidFill>
                      </a:endParaRPr>
                    </a:p>
                  </a:txBody>
                  <a:tcPr anchor="ctr"/>
                </a:tc>
                <a:extLst>
                  <a:ext uri="{0D108BD9-81ED-4DB2-BD59-A6C34878D82A}">
                    <a16:rowId xmlns:a16="http://schemas.microsoft.com/office/drawing/2014/main" val="1989934620"/>
                  </a:ext>
                </a:extLst>
              </a:tr>
              <a:tr h="422231">
                <a:tc>
                  <a:txBody>
                    <a:bodyPr/>
                    <a:lstStyle/>
                    <a:p>
                      <a:r>
                        <a:rPr lang="en-US" altLang="zh-TW" b="1" dirty="0" smtClean="0"/>
                        <a:t>Motivation</a:t>
                      </a:r>
                      <a:endParaRPr lang="zh-TW" altLang="en-US" b="1" dirty="0"/>
                    </a:p>
                  </a:txBody>
                  <a:tcPr anchor="ctr"/>
                </a:tc>
                <a:tc>
                  <a:txBody>
                    <a:bodyPr/>
                    <a:lstStyle/>
                    <a:p>
                      <a:r>
                        <a:rPr lang="en-US" altLang="zh-TW" b="1" dirty="0" smtClean="0"/>
                        <a:t>In variety</a:t>
                      </a:r>
                      <a:endParaRPr lang="zh-TW" altLang="en-US" b="1" dirty="0"/>
                    </a:p>
                  </a:txBody>
                  <a:tcPr anchor="ctr"/>
                </a:tc>
                <a:tc>
                  <a:txBody>
                    <a:bodyPr/>
                    <a:lstStyle/>
                    <a:p>
                      <a:r>
                        <a:rPr lang="en-US" altLang="zh-TW" b="1" dirty="0" smtClean="0">
                          <a:solidFill>
                            <a:srgbClr val="7030A0"/>
                          </a:solidFill>
                        </a:rPr>
                        <a:t>Generally high</a:t>
                      </a:r>
                      <a:endParaRPr lang="zh-TW" altLang="en-US" b="1" dirty="0">
                        <a:solidFill>
                          <a:srgbClr val="7030A0"/>
                        </a:solidFill>
                      </a:endParaRPr>
                    </a:p>
                  </a:txBody>
                  <a:tcPr anchor="ctr"/>
                </a:tc>
                <a:tc>
                  <a:txBody>
                    <a:bodyPr/>
                    <a:lstStyle/>
                    <a:p>
                      <a:r>
                        <a:rPr lang="en-US" altLang="zh-TW" b="1" dirty="0" smtClean="0">
                          <a:solidFill>
                            <a:schemeClr val="tx2">
                              <a:lumMod val="75000"/>
                            </a:schemeClr>
                          </a:solidFill>
                        </a:rPr>
                        <a:t>Low</a:t>
                      </a:r>
                      <a:endParaRPr lang="zh-TW" altLang="en-US" b="1" dirty="0">
                        <a:solidFill>
                          <a:schemeClr val="tx2">
                            <a:lumMod val="75000"/>
                          </a:schemeClr>
                        </a:solidFill>
                      </a:endParaRPr>
                    </a:p>
                  </a:txBody>
                  <a:tcPr anchor="ctr"/>
                </a:tc>
                <a:extLst>
                  <a:ext uri="{0D108BD9-81ED-4DB2-BD59-A6C34878D82A}">
                    <a16:rowId xmlns:a16="http://schemas.microsoft.com/office/drawing/2014/main" val="3866109004"/>
                  </a:ext>
                </a:extLst>
              </a:tr>
            </a:tbl>
          </a:graphicData>
        </a:graphic>
      </p:graphicFrame>
    </p:spTree>
    <p:extLst>
      <p:ext uri="{BB962C8B-B14F-4D97-AF65-F5344CB8AC3E}">
        <p14:creationId xmlns:p14="http://schemas.microsoft.com/office/powerpoint/2010/main" val="2173080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1287002" cy="840523"/>
          </a:xfrm>
        </p:spPr>
        <p:txBody>
          <a:bodyPr>
            <a:normAutofit/>
          </a:bodyPr>
          <a:lstStyle/>
          <a:p>
            <a:r>
              <a:rPr lang="en-US" altLang="zh-TW" sz="4000" b="1" dirty="0" smtClean="0">
                <a:solidFill>
                  <a:schemeClr val="bg1"/>
                </a:solidFill>
                <a:latin typeface="+mn-lt"/>
              </a:rPr>
              <a:t>Why Content &amp; Language Integrated Learning (CLIL)?</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a:bodyPr>
          <a:lstStyle/>
          <a:p>
            <a:pPr marL="539750" indent="-539750">
              <a:lnSpc>
                <a:spcPct val="100000"/>
              </a:lnSpc>
              <a:spcBef>
                <a:spcPts val="1200"/>
              </a:spcBef>
              <a:buNone/>
            </a:pPr>
            <a:r>
              <a:rPr lang="en-US" altLang="zh-TW" sz="3600" dirty="0" smtClean="0"/>
              <a:t>1.	New Taipei City: From immersion program to CLIL</a:t>
            </a:r>
          </a:p>
          <a:p>
            <a:pPr marL="539750" indent="-539750">
              <a:lnSpc>
                <a:spcPct val="100000"/>
              </a:lnSpc>
              <a:spcBef>
                <a:spcPts val="1200"/>
              </a:spcBef>
              <a:buNone/>
            </a:pPr>
            <a:r>
              <a:rPr lang="en-US" altLang="zh-TW" sz="3600" dirty="0" smtClean="0"/>
              <a:t>2.	Tainan City: The former Mayor Lai, Ching-</a:t>
            </a:r>
            <a:r>
              <a:rPr lang="en-US" altLang="zh-TW" sz="3600" dirty="0" err="1" smtClean="0"/>
              <a:t>ti</a:t>
            </a:r>
            <a:r>
              <a:rPr lang="en-US" altLang="zh-TW" sz="3600" dirty="0" smtClean="0"/>
              <a:t> tried to promote CLIL for the purpose of EASOL. Premier Lai just announced that, by 2030, Taiwan will be a bilingual country.</a:t>
            </a:r>
          </a:p>
          <a:p>
            <a:pPr marL="539750" indent="-539750">
              <a:lnSpc>
                <a:spcPct val="100000"/>
              </a:lnSpc>
              <a:spcBef>
                <a:spcPts val="1200"/>
              </a:spcBef>
              <a:buNone/>
            </a:pPr>
            <a:r>
              <a:rPr lang="en-US" altLang="zh-TW" sz="3600" dirty="0" smtClean="0"/>
              <a:t>3.	Taipei City: CLIL as an experimental program</a:t>
            </a:r>
            <a:endParaRPr lang="en-US" altLang="zh-TW" sz="3600"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2612267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CLIL?</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lnSpcReduction="10000"/>
          </a:bodyPr>
          <a:lstStyle/>
          <a:p>
            <a:pPr marL="0" indent="0">
              <a:buNone/>
            </a:pPr>
            <a:r>
              <a:rPr lang="en-US" altLang="zh-TW" sz="3600" dirty="0"/>
              <a:t>“CLIL is </a:t>
            </a:r>
          </a:p>
          <a:p>
            <a:pPr marL="0" indent="0">
              <a:buNone/>
            </a:pPr>
            <a:r>
              <a:rPr lang="en-US" altLang="zh-TW" sz="3600" dirty="0"/>
              <a:t>a </a:t>
            </a:r>
            <a:r>
              <a:rPr lang="en-US" altLang="zh-TW" sz="3600" b="1" dirty="0">
                <a:solidFill>
                  <a:srgbClr val="FF0000"/>
                </a:solidFill>
              </a:rPr>
              <a:t>dual-focused</a:t>
            </a:r>
            <a:r>
              <a:rPr lang="en-US" altLang="zh-TW" sz="3600" b="1" dirty="0"/>
              <a:t> educational approach </a:t>
            </a:r>
          </a:p>
          <a:p>
            <a:pPr marL="0" indent="0">
              <a:buNone/>
            </a:pPr>
            <a:r>
              <a:rPr lang="en-US" altLang="zh-TW" sz="3600" dirty="0"/>
              <a:t>in which </a:t>
            </a:r>
            <a:r>
              <a:rPr lang="en-US" altLang="zh-TW" sz="3600" b="1" dirty="0"/>
              <a:t>an </a:t>
            </a:r>
            <a:r>
              <a:rPr lang="en-US" altLang="zh-TW" sz="3600" b="1" dirty="0">
                <a:solidFill>
                  <a:srgbClr val="FF0000"/>
                </a:solidFill>
              </a:rPr>
              <a:t>additional language is used </a:t>
            </a:r>
          </a:p>
          <a:p>
            <a:pPr marL="0" indent="0">
              <a:buNone/>
            </a:pPr>
            <a:r>
              <a:rPr lang="en-US" altLang="zh-TW" sz="3600" dirty="0"/>
              <a:t>for the </a:t>
            </a:r>
            <a:r>
              <a:rPr lang="en-US" altLang="zh-TW" sz="3600" b="1" dirty="0">
                <a:solidFill>
                  <a:srgbClr val="FF0000"/>
                </a:solidFill>
              </a:rPr>
              <a:t>learning</a:t>
            </a:r>
            <a:r>
              <a:rPr lang="en-US" altLang="zh-TW" sz="3600" b="1" dirty="0"/>
              <a:t> and teaching </a:t>
            </a:r>
            <a:r>
              <a:rPr lang="en-US" altLang="zh-TW" sz="3600" dirty="0"/>
              <a:t>of </a:t>
            </a:r>
            <a:r>
              <a:rPr lang="en-US" altLang="zh-TW" sz="3600" b="1" dirty="0"/>
              <a:t>both </a:t>
            </a:r>
            <a:r>
              <a:rPr lang="en-US" altLang="zh-TW" sz="3600" b="1" dirty="0">
                <a:solidFill>
                  <a:srgbClr val="FF0000"/>
                </a:solidFill>
              </a:rPr>
              <a:t>content and language</a:t>
            </a:r>
            <a:r>
              <a:rPr lang="en-US" altLang="zh-TW" sz="3600" dirty="0"/>
              <a:t>.” </a:t>
            </a:r>
            <a:r>
              <a:rPr lang="en-US" altLang="zh-TW" sz="1800" dirty="0"/>
              <a:t>(</a:t>
            </a:r>
            <a:r>
              <a:rPr lang="en-US" altLang="zh-TW" sz="1800" dirty="0" err="1"/>
              <a:t>Mehisto</a:t>
            </a:r>
            <a:r>
              <a:rPr lang="en-US" altLang="zh-TW" sz="1800" dirty="0"/>
              <a:t>, Marsh, &amp; </a:t>
            </a:r>
            <a:r>
              <a:rPr lang="en-US" altLang="zh-TW" sz="1800" dirty="0" err="1"/>
              <a:t>Frigols</a:t>
            </a:r>
            <a:r>
              <a:rPr lang="en-US" altLang="zh-TW" sz="1800" dirty="0"/>
              <a:t>, 2008: p. 9; Coyle, Hood, and Marsh, 2010, p. 1)</a:t>
            </a:r>
          </a:p>
          <a:p>
            <a:pPr marL="0" indent="0">
              <a:buNone/>
            </a:pPr>
            <a:endParaRPr lang="en-US" altLang="zh-TW" sz="3600" dirty="0"/>
          </a:p>
          <a:p>
            <a:pPr marL="0" indent="0">
              <a:buNone/>
            </a:pPr>
            <a:r>
              <a:rPr lang="en-US" altLang="zh-TW" sz="3600" dirty="0"/>
              <a:t>The term CLIL was launched in Europe in the </a:t>
            </a:r>
            <a:r>
              <a:rPr lang="en-US" altLang="zh-TW" sz="3600" b="1" dirty="0"/>
              <a:t>1990s…</a:t>
            </a:r>
            <a:r>
              <a:rPr lang="en-US" altLang="zh-TW" sz="3600" dirty="0"/>
              <a:t> </a:t>
            </a:r>
          </a:p>
          <a:p>
            <a:pPr marL="0" indent="0">
              <a:buNone/>
            </a:pPr>
            <a:r>
              <a:rPr lang="en-US" altLang="zh-TW" sz="3600" dirty="0"/>
              <a:t>and is often…with teaching through the medium of </a:t>
            </a:r>
            <a:r>
              <a:rPr lang="en-US" altLang="zh-TW" sz="3600" b="1" dirty="0">
                <a:solidFill>
                  <a:srgbClr val="FF0000"/>
                </a:solidFill>
              </a:rPr>
              <a:t>English</a:t>
            </a:r>
            <a:r>
              <a:rPr lang="en-US" altLang="zh-TW" sz="3600" dirty="0"/>
              <a:t> </a:t>
            </a:r>
            <a:r>
              <a:rPr lang="en-US" altLang="zh-TW" sz="1800" dirty="0"/>
              <a:t>(Dalton-Puffer, </a:t>
            </a:r>
            <a:r>
              <a:rPr lang="en-US" altLang="zh-TW" sz="1800" dirty="0" err="1"/>
              <a:t>Nikula</a:t>
            </a:r>
            <a:r>
              <a:rPr lang="en-US" altLang="zh-TW" sz="1800" dirty="0"/>
              <a:t>, &amp; Smit, 2010).</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5078246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CLIL?</a:t>
            </a:r>
            <a:endParaRPr lang="zh-TW" altLang="en-US" sz="4000" b="1" dirty="0">
              <a:solidFill>
                <a:schemeClr val="bg1"/>
              </a:solidFill>
              <a:latin typeface="+mn-lt"/>
            </a:endParaRPr>
          </a:p>
        </p:txBody>
      </p:sp>
      <p:sp>
        <p:nvSpPr>
          <p:cNvPr id="3" name="Content Placeholder 2"/>
          <p:cNvSpPr>
            <a:spLocks noGrp="1"/>
          </p:cNvSpPr>
          <p:nvPr>
            <p:ph idx="1"/>
          </p:nvPr>
        </p:nvSpPr>
        <p:spPr>
          <a:xfrm>
            <a:off x="498765" y="1019909"/>
            <a:ext cx="11222180" cy="5157055"/>
          </a:xfrm>
        </p:spPr>
        <p:txBody>
          <a:bodyPr>
            <a:normAutofit fontScale="92500" lnSpcReduction="10000"/>
          </a:bodyPr>
          <a:lstStyle/>
          <a:p>
            <a:pPr marL="0" indent="0">
              <a:lnSpc>
                <a:spcPct val="100000"/>
              </a:lnSpc>
              <a:spcBef>
                <a:spcPts val="1200"/>
              </a:spcBef>
              <a:buNone/>
            </a:pPr>
            <a:r>
              <a:rPr lang="en-US" altLang="zh-TW" sz="3000" dirty="0"/>
              <a:t>Johnson and Swain </a:t>
            </a:r>
            <a:r>
              <a:rPr lang="en-US" altLang="zh-TW" sz="1900" dirty="0" smtClean="0"/>
              <a:t>(</a:t>
            </a:r>
            <a:r>
              <a:rPr lang="en-US" altLang="zh-TW" sz="1900" dirty="0"/>
              <a:t>1997, pp. 6–8) </a:t>
            </a:r>
            <a:r>
              <a:rPr lang="en-US" altLang="zh-TW" sz="3000" dirty="0"/>
              <a:t>identified, from the key features that define a prototypical immersion </a:t>
            </a:r>
            <a:r>
              <a:rPr lang="en-US" altLang="zh-TW" sz="3000" dirty="0" smtClean="0"/>
              <a:t>program, </a:t>
            </a:r>
            <a:r>
              <a:rPr lang="en-US" altLang="zh-TW" sz="3000" dirty="0"/>
              <a:t>the features that describe the main characteristics of CLIL </a:t>
            </a:r>
            <a:r>
              <a:rPr lang="en-US" altLang="zh-TW" sz="3000" dirty="0" smtClean="0"/>
              <a:t>programs</a:t>
            </a:r>
            <a:r>
              <a:rPr lang="en-US" altLang="zh-TW" sz="3000" dirty="0"/>
              <a:t>: </a:t>
            </a:r>
          </a:p>
          <a:p>
            <a:pPr marL="717550" indent="-623888">
              <a:lnSpc>
                <a:spcPct val="100000"/>
              </a:lnSpc>
              <a:spcBef>
                <a:spcPts val="600"/>
              </a:spcBef>
              <a:buNone/>
            </a:pPr>
            <a:r>
              <a:rPr lang="en-US" altLang="zh-TW" sz="3600" dirty="0"/>
              <a:t>(1) 	The </a:t>
            </a:r>
            <a:r>
              <a:rPr lang="en-US" altLang="zh-TW" sz="3600" dirty="0">
                <a:solidFill>
                  <a:srgbClr val="FF0000"/>
                </a:solidFill>
              </a:rPr>
              <a:t>L2 is the medium </a:t>
            </a:r>
            <a:r>
              <a:rPr lang="en-US" altLang="zh-TW" sz="3600" dirty="0"/>
              <a:t>of instruction </a:t>
            </a:r>
          </a:p>
          <a:p>
            <a:pPr marL="717550" indent="-623888">
              <a:lnSpc>
                <a:spcPct val="100000"/>
              </a:lnSpc>
              <a:spcBef>
                <a:spcPts val="600"/>
              </a:spcBef>
              <a:buNone/>
            </a:pPr>
            <a:r>
              <a:rPr lang="en-US" altLang="zh-TW" sz="3600" dirty="0"/>
              <a:t>(2) 	</a:t>
            </a:r>
            <a:r>
              <a:rPr lang="en-US" altLang="zh-TW" sz="3600" dirty="0">
                <a:solidFill>
                  <a:srgbClr val="FF0000"/>
                </a:solidFill>
              </a:rPr>
              <a:t>Overt support </a:t>
            </a:r>
            <a:r>
              <a:rPr lang="en-US" altLang="zh-TW" sz="3600" dirty="0"/>
              <a:t>exists for the </a:t>
            </a:r>
            <a:r>
              <a:rPr lang="en-US" altLang="zh-TW" sz="3600" dirty="0">
                <a:solidFill>
                  <a:srgbClr val="FF0000"/>
                </a:solidFill>
              </a:rPr>
              <a:t>L1</a:t>
            </a:r>
            <a:r>
              <a:rPr lang="en-US" altLang="zh-TW" sz="3600" dirty="0"/>
              <a:t> </a:t>
            </a:r>
          </a:p>
          <a:p>
            <a:pPr marL="717550" indent="-623888">
              <a:lnSpc>
                <a:spcPct val="100000"/>
              </a:lnSpc>
              <a:spcBef>
                <a:spcPts val="600"/>
              </a:spcBef>
              <a:buNone/>
            </a:pPr>
            <a:r>
              <a:rPr lang="en-US" altLang="zh-TW" sz="3600" dirty="0"/>
              <a:t>(3) 	Learners have a </a:t>
            </a:r>
            <a:r>
              <a:rPr lang="en-US" altLang="zh-TW" sz="3600" dirty="0">
                <a:solidFill>
                  <a:srgbClr val="FF0000"/>
                </a:solidFill>
              </a:rPr>
              <a:t>limited knowledge of the L2 </a:t>
            </a:r>
          </a:p>
          <a:p>
            <a:pPr marL="717550" indent="-623888">
              <a:lnSpc>
                <a:spcPct val="100000"/>
              </a:lnSpc>
              <a:spcBef>
                <a:spcPts val="600"/>
              </a:spcBef>
              <a:buNone/>
            </a:pPr>
            <a:r>
              <a:rPr lang="en-US" altLang="zh-TW" sz="3600" dirty="0"/>
              <a:t>(4) 	Teachers are sufficiently competent </a:t>
            </a:r>
            <a:r>
              <a:rPr lang="en-US" altLang="zh-TW" sz="3600" dirty="0" smtClean="0"/>
              <a:t>in </a:t>
            </a:r>
            <a:r>
              <a:rPr lang="en-US" altLang="zh-TW" sz="3600" dirty="0" smtClean="0">
                <a:solidFill>
                  <a:srgbClr val="FF0000"/>
                </a:solidFill>
              </a:rPr>
              <a:t>L2 </a:t>
            </a:r>
            <a:r>
              <a:rPr lang="en-US" altLang="zh-TW" sz="3600" dirty="0">
                <a:solidFill>
                  <a:srgbClr val="FF0000"/>
                </a:solidFill>
              </a:rPr>
              <a:t>+ </a:t>
            </a:r>
            <a:r>
              <a:rPr lang="en-US" altLang="zh-TW" sz="3600" dirty="0" smtClean="0">
                <a:solidFill>
                  <a:srgbClr val="FF0000"/>
                </a:solidFill>
              </a:rPr>
              <a:t>subject/content</a:t>
            </a:r>
            <a:endParaRPr lang="en-US" altLang="zh-TW" sz="3600" dirty="0">
              <a:solidFill>
                <a:srgbClr val="FF0000"/>
              </a:solidFill>
            </a:endParaRPr>
          </a:p>
          <a:p>
            <a:pPr marL="717550" indent="-623888">
              <a:lnSpc>
                <a:spcPct val="100000"/>
              </a:lnSpc>
              <a:spcBef>
                <a:spcPts val="600"/>
              </a:spcBef>
              <a:buNone/>
            </a:pPr>
            <a:r>
              <a:rPr lang="en-US" altLang="zh-TW" sz="3600" dirty="0"/>
              <a:t>(5) 	The </a:t>
            </a:r>
            <a:r>
              <a:rPr lang="en-US" altLang="zh-TW" sz="3600" dirty="0">
                <a:solidFill>
                  <a:srgbClr val="FF0000"/>
                </a:solidFill>
              </a:rPr>
              <a:t>L2 curriculum parallels the L1 curriculum </a:t>
            </a:r>
          </a:p>
          <a:p>
            <a:pPr marL="717550" indent="-623888">
              <a:lnSpc>
                <a:spcPct val="100000"/>
              </a:lnSpc>
              <a:spcBef>
                <a:spcPts val="600"/>
              </a:spcBef>
              <a:buNone/>
            </a:pPr>
            <a:r>
              <a:rPr lang="en-US" altLang="zh-TW" sz="3600" dirty="0"/>
              <a:t>(6)	The </a:t>
            </a:r>
            <a:r>
              <a:rPr lang="en-US" altLang="zh-TW" sz="3600" dirty="0">
                <a:solidFill>
                  <a:srgbClr val="FF0000"/>
                </a:solidFill>
              </a:rPr>
              <a:t>classroom culture is that of the L1 community</a:t>
            </a:r>
            <a:r>
              <a:rPr lang="en-US" altLang="zh-TW" sz="3600" dirty="0"/>
              <a:t>, not that of the L2 community. </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1586555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CLIL?</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fontScale="85000" lnSpcReduction="20000"/>
          </a:bodyPr>
          <a:lstStyle/>
          <a:p>
            <a:pPr marL="0" indent="0">
              <a:lnSpc>
                <a:spcPct val="100000"/>
              </a:lnSpc>
              <a:spcBef>
                <a:spcPts val="1200"/>
              </a:spcBef>
              <a:buNone/>
            </a:pPr>
            <a:r>
              <a:rPr lang="en-US" altLang="zh-TW" sz="3100" dirty="0"/>
              <a:t>According to a report </a:t>
            </a:r>
            <a:r>
              <a:rPr lang="en-US" altLang="zh-TW" sz="3100" i="1" dirty="0"/>
              <a:t>Improving the effectiveness of language learning: CLIL and computer assisted language learning</a:t>
            </a:r>
            <a:r>
              <a:rPr lang="en-US" altLang="zh-TW" sz="3100" dirty="0"/>
              <a:t> </a:t>
            </a:r>
            <a:r>
              <a:rPr lang="en-US" altLang="zh-TW" sz="2100" dirty="0"/>
              <a:t>(25 June 2014)</a:t>
            </a:r>
            <a:r>
              <a:rPr lang="en-US" altLang="zh-TW" sz="3100" dirty="0"/>
              <a:t>, The overall goals of CLIL can be wide-ranging but should include </a:t>
            </a:r>
            <a:r>
              <a:rPr lang="en-US" altLang="zh-TW" sz="2100" dirty="0"/>
              <a:t>(Dalton-Puffer, 2007</a:t>
            </a:r>
            <a:r>
              <a:rPr lang="en-US" altLang="zh-TW" sz="2100" dirty="0" smtClean="0"/>
              <a:t>)</a:t>
            </a:r>
            <a:endParaRPr lang="en-US" altLang="zh-TW" sz="3100" dirty="0"/>
          </a:p>
          <a:p>
            <a:pPr marL="363538" indent="-363538">
              <a:lnSpc>
                <a:spcPct val="100000"/>
              </a:lnSpc>
              <a:spcBef>
                <a:spcPts val="600"/>
              </a:spcBef>
              <a:buNone/>
            </a:pPr>
            <a:r>
              <a:rPr lang="en-US" altLang="zh-TW" sz="3600" dirty="0"/>
              <a:t>1</a:t>
            </a:r>
            <a:r>
              <a:rPr lang="en-US" altLang="zh-TW" sz="3600" dirty="0" smtClean="0"/>
              <a:t>.	</a:t>
            </a:r>
            <a:r>
              <a:rPr lang="en-US" altLang="zh-TW" sz="3600" dirty="0"/>
              <a:t>t</a:t>
            </a:r>
            <a:r>
              <a:rPr lang="en-US" altLang="zh-TW" sz="3600" dirty="0" smtClean="0"/>
              <a:t>o develop </a:t>
            </a:r>
            <a:r>
              <a:rPr lang="en-US" altLang="zh-TW" sz="3600" dirty="0">
                <a:solidFill>
                  <a:srgbClr val="FF0000"/>
                </a:solidFill>
              </a:rPr>
              <a:t>intercultural communication</a:t>
            </a:r>
            <a:r>
              <a:rPr lang="en-US" altLang="zh-TW" sz="3600" dirty="0"/>
              <a:t> skills;</a:t>
            </a:r>
          </a:p>
          <a:p>
            <a:pPr marL="363538" indent="-363538">
              <a:lnSpc>
                <a:spcPct val="100000"/>
              </a:lnSpc>
              <a:spcBef>
                <a:spcPts val="600"/>
              </a:spcBef>
              <a:buNone/>
            </a:pPr>
            <a:r>
              <a:rPr lang="en-US" altLang="zh-TW" sz="3600" dirty="0"/>
              <a:t>2</a:t>
            </a:r>
            <a:r>
              <a:rPr lang="en-US" altLang="zh-TW" sz="3600" dirty="0" smtClean="0"/>
              <a:t>.	to prepare </a:t>
            </a:r>
            <a:r>
              <a:rPr lang="en-US" altLang="zh-TW" sz="3600" dirty="0"/>
              <a:t>for </a:t>
            </a:r>
            <a:r>
              <a:rPr lang="en-US" altLang="zh-TW" sz="3600" dirty="0">
                <a:solidFill>
                  <a:srgbClr val="FF0000"/>
                </a:solidFill>
              </a:rPr>
              <a:t>internationalism</a:t>
            </a:r>
            <a:r>
              <a:rPr lang="en-US" altLang="zh-TW" sz="3600" dirty="0"/>
              <a:t>;</a:t>
            </a:r>
          </a:p>
          <a:p>
            <a:pPr marL="363538" indent="-363538">
              <a:lnSpc>
                <a:spcPct val="100000"/>
              </a:lnSpc>
              <a:spcBef>
                <a:spcPts val="600"/>
              </a:spcBef>
              <a:buNone/>
            </a:pPr>
            <a:r>
              <a:rPr lang="en-US" altLang="zh-TW" sz="3600" dirty="0"/>
              <a:t>3</a:t>
            </a:r>
            <a:r>
              <a:rPr lang="en-US" altLang="zh-TW" sz="3600" dirty="0" smtClean="0"/>
              <a:t>.	to provide </a:t>
            </a:r>
            <a:r>
              <a:rPr lang="en-US" altLang="zh-TW" sz="3600" dirty="0"/>
              <a:t>opportunities to </a:t>
            </a:r>
            <a:r>
              <a:rPr lang="en-US" altLang="zh-TW" sz="3600" dirty="0">
                <a:solidFill>
                  <a:srgbClr val="FF0000"/>
                </a:solidFill>
              </a:rPr>
              <a:t>study content through different perspectives</a:t>
            </a:r>
            <a:r>
              <a:rPr lang="en-US" altLang="zh-TW" sz="3600" dirty="0"/>
              <a:t>;</a:t>
            </a:r>
          </a:p>
          <a:p>
            <a:pPr marL="363538" indent="-363538">
              <a:lnSpc>
                <a:spcPct val="100000"/>
              </a:lnSpc>
              <a:spcBef>
                <a:spcPts val="600"/>
              </a:spcBef>
              <a:buNone/>
            </a:pPr>
            <a:r>
              <a:rPr lang="en-US" altLang="zh-TW" sz="3600" dirty="0"/>
              <a:t>4</a:t>
            </a:r>
            <a:r>
              <a:rPr lang="en-US" altLang="zh-TW" sz="3600" dirty="0" smtClean="0"/>
              <a:t>.	to access </a:t>
            </a:r>
            <a:r>
              <a:rPr lang="en-US" altLang="zh-TW" sz="3600" dirty="0">
                <a:solidFill>
                  <a:srgbClr val="FF0000"/>
                </a:solidFill>
              </a:rPr>
              <a:t>subject-specific target language terminology</a:t>
            </a:r>
            <a:r>
              <a:rPr lang="en-US" altLang="zh-TW" sz="3600" dirty="0"/>
              <a:t>;</a:t>
            </a:r>
          </a:p>
          <a:p>
            <a:pPr marL="363538" indent="-363538">
              <a:lnSpc>
                <a:spcPct val="100000"/>
              </a:lnSpc>
              <a:spcBef>
                <a:spcPts val="600"/>
              </a:spcBef>
              <a:buNone/>
            </a:pPr>
            <a:r>
              <a:rPr lang="en-US" altLang="zh-TW" sz="3600" dirty="0"/>
              <a:t>5</a:t>
            </a:r>
            <a:r>
              <a:rPr lang="en-US" altLang="zh-TW" sz="3600" dirty="0" smtClean="0"/>
              <a:t>.	to improve </a:t>
            </a:r>
            <a:r>
              <a:rPr lang="en-US" altLang="zh-TW" sz="3600" dirty="0">
                <a:solidFill>
                  <a:srgbClr val="FF0000"/>
                </a:solidFill>
              </a:rPr>
              <a:t>overall target language competence</a:t>
            </a:r>
            <a:r>
              <a:rPr lang="en-US" altLang="zh-TW" sz="3600" dirty="0"/>
              <a:t>;</a:t>
            </a:r>
          </a:p>
          <a:p>
            <a:pPr marL="363538" indent="-363538">
              <a:lnSpc>
                <a:spcPct val="100000"/>
              </a:lnSpc>
              <a:spcBef>
                <a:spcPts val="600"/>
              </a:spcBef>
              <a:buNone/>
            </a:pPr>
            <a:r>
              <a:rPr lang="en-US" altLang="zh-TW" sz="3600" dirty="0"/>
              <a:t>6</a:t>
            </a:r>
            <a:r>
              <a:rPr lang="en-US" altLang="zh-TW" sz="3600" dirty="0" smtClean="0"/>
              <a:t>.	to develop </a:t>
            </a:r>
            <a:r>
              <a:rPr lang="en-US" altLang="zh-TW" sz="3600" dirty="0">
                <a:solidFill>
                  <a:srgbClr val="FF0000"/>
                </a:solidFill>
              </a:rPr>
              <a:t>oral communication skills</a:t>
            </a:r>
            <a:r>
              <a:rPr lang="en-US" altLang="zh-TW" sz="3600" dirty="0"/>
              <a:t>;</a:t>
            </a:r>
          </a:p>
          <a:p>
            <a:pPr marL="363538" indent="-363538">
              <a:lnSpc>
                <a:spcPct val="100000"/>
              </a:lnSpc>
              <a:spcBef>
                <a:spcPts val="600"/>
              </a:spcBef>
              <a:buNone/>
            </a:pPr>
            <a:r>
              <a:rPr lang="en-US" altLang="zh-TW" sz="3600" dirty="0"/>
              <a:t>7</a:t>
            </a:r>
            <a:r>
              <a:rPr lang="en-US" altLang="zh-TW" sz="3600" dirty="0" smtClean="0"/>
              <a:t>.	to </a:t>
            </a:r>
            <a:r>
              <a:rPr lang="en-US" altLang="zh-TW" sz="3600" dirty="0" smtClean="0">
                <a:solidFill>
                  <a:srgbClr val="FF0000"/>
                </a:solidFill>
              </a:rPr>
              <a:t>diversify </a:t>
            </a:r>
            <a:r>
              <a:rPr lang="en-US" altLang="zh-TW" sz="3600" dirty="0">
                <a:solidFill>
                  <a:srgbClr val="FF0000"/>
                </a:solidFill>
              </a:rPr>
              <a:t>methods and forms</a:t>
            </a:r>
            <a:r>
              <a:rPr lang="en-US" altLang="zh-TW" sz="3600" dirty="0"/>
              <a:t> of classroom practice; and</a:t>
            </a:r>
          </a:p>
          <a:p>
            <a:pPr marL="363538" indent="-363538">
              <a:lnSpc>
                <a:spcPct val="100000"/>
              </a:lnSpc>
              <a:spcBef>
                <a:spcPts val="600"/>
              </a:spcBef>
              <a:buNone/>
            </a:pPr>
            <a:r>
              <a:rPr lang="en-US" altLang="zh-TW" sz="3600" dirty="0"/>
              <a:t>8</a:t>
            </a:r>
            <a:r>
              <a:rPr lang="en-US" altLang="zh-TW" sz="3600" dirty="0" smtClean="0"/>
              <a:t>.	to increase </a:t>
            </a:r>
            <a:r>
              <a:rPr lang="en-US" altLang="zh-TW" sz="3600" dirty="0">
                <a:solidFill>
                  <a:srgbClr val="FF0000"/>
                </a:solidFill>
              </a:rPr>
              <a:t>learner motivation</a:t>
            </a:r>
            <a:r>
              <a:rPr lang="en-US" altLang="zh-TW" sz="3600" dirty="0"/>
              <a:t>.</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9550863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CLIL?</a:t>
            </a:r>
            <a:endParaRPr lang="zh-TW" altLang="en-US" sz="4000" b="1" dirty="0">
              <a:solidFill>
                <a:schemeClr val="bg1"/>
              </a:solidFill>
              <a:latin typeface="+mn-lt"/>
            </a:endParaRPr>
          </a:p>
        </p:txBody>
      </p:sp>
      <p:sp>
        <p:nvSpPr>
          <p:cNvPr id="3" name="Content Placeholder 2"/>
          <p:cNvSpPr>
            <a:spLocks noGrp="1"/>
          </p:cNvSpPr>
          <p:nvPr>
            <p:ph idx="1"/>
          </p:nvPr>
        </p:nvSpPr>
        <p:spPr>
          <a:xfrm>
            <a:off x="723899" y="1019909"/>
            <a:ext cx="3776542" cy="5157055"/>
          </a:xfrm>
        </p:spPr>
        <p:txBody>
          <a:bodyPr>
            <a:normAutofit/>
          </a:bodyPr>
          <a:lstStyle/>
          <a:p>
            <a:pPr marL="0" indent="0">
              <a:lnSpc>
                <a:spcPct val="100000"/>
              </a:lnSpc>
              <a:spcBef>
                <a:spcPts val="1200"/>
              </a:spcBef>
              <a:buNone/>
            </a:pPr>
            <a:r>
              <a:rPr lang="en-US" altLang="zh-TW" sz="3600" dirty="0" smtClean="0"/>
              <a:t>The expectations of CLIL are </a:t>
            </a:r>
            <a:r>
              <a:rPr lang="en-US" altLang="zh-TW" sz="3600" dirty="0"/>
              <a:t>often expressed as the </a:t>
            </a:r>
            <a:r>
              <a:rPr lang="en-US" altLang="zh-TW" sz="3600" dirty="0" smtClean="0"/>
              <a:t>“4C’s” </a:t>
            </a:r>
            <a:endParaRPr lang="en-US" altLang="zh-TW" sz="3600" dirty="0"/>
          </a:p>
          <a:p>
            <a:pPr marL="0" indent="0">
              <a:lnSpc>
                <a:spcPct val="100000"/>
              </a:lnSpc>
              <a:spcBef>
                <a:spcPts val="1200"/>
              </a:spcBef>
              <a:buNone/>
            </a:pPr>
            <a:r>
              <a:rPr lang="en-US" altLang="zh-TW" sz="1800" dirty="0"/>
              <a:t>(cited in Meyer, 2010; Ruiz De </a:t>
            </a:r>
            <a:r>
              <a:rPr lang="en-US" altLang="zh-TW" sz="1800" dirty="0" err="1"/>
              <a:t>Zarobe</a:t>
            </a:r>
            <a:r>
              <a:rPr lang="en-US" altLang="zh-TW" sz="1800" dirty="0"/>
              <a:t>, 2013)</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7" name="Oval 6"/>
          <p:cNvSpPr/>
          <p:nvPr/>
        </p:nvSpPr>
        <p:spPr>
          <a:xfrm>
            <a:off x="6074589" y="2302161"/>
            <a:ext cx="3448878" cy="2792895"/>
          </a:xfrm>
          <a:prstGeom prst="ellipse">
            <a:avLst/>
          </a:prstGeom>
          <a:noFill/>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Oval 7"/>
          <p:cNvSpPr/>
          <p:nvPr/>
        </p:nvSpPr>
        <p:spPr>
          <a:xfrm>
            <a:off x="4765219" y="2725594"/>
            <a:ext cx="2099469" cy="175922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latin typeface="Times New Roman" panose="02020603050405020304" pitchFamily="18" charset="0"/>
                <a:cs typeface="Times New Roman" panose="02020603050405020304" pitchFamily="18" charset="0"/>
              </a:rPr>
              <a:t>Culture:</a:t>
            </a:r>
            <a:endParaRPr lang="en-US" altLang="zh-TW" b="1" dirty="0">
              <a:latin typeface="Times New Roman" panose="02020603050405020304" pitchFamily="18" charset="0"/>
              <a:cs typeface="Times New Roman" panose="02020603050405020304" pitchFamily="18" charset="0"/>
            </a:endParaRPr>
          </a:p>
          <a:p>
            <a:pPr algn="ctr"/>
            <a:r>
              <a:rPr lang="en-US" altLang="zh-TW" sz="1400" dirty="0" smtClean="0">
                <a:latin typeface="Times New Roman" panose="02020603050405020304" pitchFamily="18" charset="0"/>
                <a:cs typeface="Times New Roman" panose="02020603050405020304" pitchFamily="18" charset="0"/>
              </a:rPr>
              <a:t>Interpreting and understanding significance of language</a:t>
            </a:r>
            <a:endParaRPr lang="zh-TW" altLang="en-US" sz="1400" dirty="0">
              <a:latin typeface="Times New Roman" panose="02020603050405020304" pitchFamily="18" charset="0"/>
              <a:cs typeface="Times New Roman" panose="02020603050405020304" pitchFamily="18" charset="0"/>
            </a:endParaRPr>
          </a:p>
        </p:txBody>
      </p:sp>
      <p:sp>
        <p:nvSpPr>
          <p:cNvPr id="9" name="Oval 8"/>
          <p:cNvSpPr/>
          <p:nvPr/>
        </p:nvSpPr>
        <p:spPr>
          <a:xfrm>
            <a:off x="6718085" y="1305317"/>
            <a:ext cx="2139525" cy="175922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latin typeface="Times New Roman" panose="02020603050405020304" pitchFamily="18" charset="0"/>
                <a:cs typeface="Times New Roman" panose="02020603050405020304" pitchFamily="18" charset="0"/>
              </a:rPr>
              <a:t>Content:</a:t>
            </a:r>
          </a:p>
          <a:p>
            <a:pPr algn="ctr"/>
            <a:r>
              <a:rPr lang="en-US" altLang="zh-TW" sz="1400" dirty="0" smtClean="0">
                <a:latin typeface="Times New Roman" panose="02020603050405020304" pitchFamily="18" charset="0"/>
                <a:cs typeface="Times New Roman" panose="02020603050405020304" pitchFamily="18" charset="0"/>
              </a:rPr>
              <a:t>Integrating content from across the curriculum</a:t>
            </a:r>
            <a:endParaRPr lang="zh-TW" altLang="en-US" sz="1400" dirty="0">
              <a:latin typeface="Times New Roman" panose="02020603050405020304" pitchFamily="18" charset="0"/>
              <a:cs typeface="Times New Roman" panose="02020603050405020304" pitchFamily="18" charset="0"/>
            </a:endParaRPr>
          </a:p>
        </p:txBody>
      </p:sp>
      <p:sp>
        <p:nvSpPr>
          <p:cNvPr id="10" name="Oval 9"/>
          <p:cNvSpPr/>
          <p:nvPr/>
        </p:nvSpPr>
        <p:spPr>
          <a:xfrm>
            <a:off x="8733367" y="2662111"/>
            <a:ext cx="2059762" cy="175922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latin typeface="Times New Roman" panose="02020603050405020304" pitchFamily="18" charset="0"/>
                <a:cs typeface="Times New Roman" panose="02020603050405020304" pitchFamily="18" charset="0"/>
              </a:rPr>
              <a:t>Cognition:</a:t>
            </a:r>
            <a:endParaRPr lang="en-US" altLang="zh-TW" b="1" dirty="0">
              <a:latin typeface="Times New Roman" panose="02020603050405020304" pitchFamily="18" charset="0"/>
              <a:cs typeface="Times New Roman" panose="02020603050405020304" pitchFamily="18" charset="0"/>
            </a:endParaRPr>
          </a:p>
          <a:p>
            <a:pPr algn="ctr"/>
            <a:r>
              <a:rPr lang="en-US" altLang="zh-TW" sz="1400" dirty="0" smtClean="0">
                <a:latin typeface="Times New Roman" panose="02020603050405020304" pitchFamily="18" charset="0"/>
                <a:cs typeface="Times New Roman" panose="02020603050405020304" pitchFamily="18" charset="0"/>
              </a:rPr>
              <a:t>creativity, higher order thinking, and knowledge processing</a:t>
            </a:r>
            <a:endParaRPr lang="zh-TW" altLang="en-US" sz="1400" dirty="0">
              <a:latin typeface="Times New Roman" panose="02020603050405020304" pitchFamily="18" charset="0"/>
              <a:cs typeface="Times New Roman" panose="02020603050405020304" pitchFamily="18" charset="0"/>
            </a:endParaRPr>
          </a:p>
        </p:txBody>
      </p:sp>
      <p:sp>
        <p:nvSpPr>
          <p:cNvPr id="11" name="Oval 10"/>
          <p:cNvSpPr/>
          <p:nvPr/>
        </p:nvSpPr>
        <p:spPr>
          <a:xfrm>
            <a:off x="6569000" y="4159081"/>
            <a:ext cx="2494720" cy="175922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latin typeface="Times New Roman" panose="02020603050405020304" pitchFamily="18" charset="0"/>
                <a:cs typeface="Times New Roman" panose="02020603050405020304" pitchFamily="18" charset="0"/>
              </a:rPr>
              <a:t>Communication:</a:t>
            </a:r>
            <a:endParaRPr lang="en-US" altLang="zh-TW" b="1" dirty="0">
              <a:latin typeface="Times New Roman" panose="02020603050405020304" pitchFamily="18" charset="0"/>
              <a:cs typeface="Times New Roman" panose="02020603050405020304" pitchFamily="18" charset="0"/>
            </a:endParaRPr>
          </a:p>
          <a:p>
            <a:pPr algn="ctr"/>
            <a:r>
              <a:rPr lang="en-US" altLang="zh-TW" sz="1400" dirty="0" smtClean="0">
                <a:latin typeface="Times New Roman" panose="02020603050405020304" pitchFamily="18" charset="0"/>
                <a:cs typeface="Times New Roman" panose="02020603050405020304" pitchFamily="18" charset="0"/>
              </a:rPr>
              <a:t>Mediating ideas, thoughts, and values</a:t>
            </a:r>
            <a:endParaRPr lang="zh-TW" altLang="en-US" sz="1400" dirty="0">
              <a:latin typeface="Times New Roman" panose="02020603050405020304" pitchFamily="18" charset="0"/>
              <a:cs typeface="Times New Roman" panose="02020603050405020304" pitchFamily="18" charset="0"/>
            </a:endParaRPr>
          </a:p>
        </p:txBody>
      </p:sp>
      <p:sp>
        <p:nvSpPr>
          <p:cNvPr id="12" name="Oval 11"/>
          <p:cNvSpPr/>
          <p:nvPr/>
        </p:nvSpPr>
        <p:spPr>
          <a:xfrm>
            <a:off x="7052384" y="3220911"/>
            <a:ext cx="1416205" cy="84047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smtClean="0"/>
              <a:t>The 4C’s</a:t>
            </a:r>
            <a:endParaRPr lang="zh-TW" altLang="en-US" sz="2800" dirty="0"/>
          </a:p>
        </p:txBody>
      </p:sp>
    </p:spTree>
    <p:extLst>
      <p:ext uri="{BB962C8B-B14F-4D97-AF65-F5344CB8AC3E}">
        <p14:creationId xmlns:p14="http://schemas.microsoft.com/office/powerpoint/2010/main" val="42310267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CLIL?</a:t>
            </a:r>
            <a:endParaRPr lang="zh-TW" altLang="en-US" sz="4000" b="1" dirty="0">
              <a:solidFill>
                <a:schemeClr val="bg1"/>
              </a:solidFill>
              <a:latin typeface="+mn-lt"/>
            </a:endParaRPr>
          </a:p>
        </p:txBody>
      </p:sp>
      <p:sp>
        <p:nvSpPr>
          <p:cNvPr id="3" name="Content Placeholder 2"/>
          <p:cNvSpPr>
            <a:spLocks noGrp="1"/>
          </p:cNvSpPr>
          <p:nvPr>
            <p:ph idx="1"/>
          </p:nvPr>
        </p:nvSpPr>
        <p:spPr>
          <a:xfrm>
            <a:off x="723899" y="1019909"/>
            <a:ext cx="10891157" cy="5157055"/>
          </a:xfrm>
        </p:spPr>
        <p:txBody>
          <a:bodyPr>
            <a:normAutofit/>
          </a:bodyPr>
          <a:lstStyle/>
          <a:p>
            <a:pPr marL="0" indent="0">
              <a:lnSpc>
                <a:spcPct val="100000"/>
              </a:lnSpc>
              <a:spcBef>
                <a:spcPts val="1200"/>
              </a:spcBef>
              <a:buNone/>
            </a:pPr>
            <a:r>
              <a:rPr lang="en-US" altLang="zh-TW" sz="3600" dirty="0"/>
              <a:t>The integration has a dual focus </a:t>
            </a:r>
            <a:r>
              <a:rPr lang="en-US" altLang="zh-TW" sz="2000" dirty="0"/>
              <a:t>(</a:t>
            </a:r>
            <a:r>
              <a:rPr lang="en-US" altLang="zh-TW" sz="2000" dirty="0" err="1"/>
              <a:t>Mehisto</a:t>
            </a:r>
            <a:r>
              <a:rPr lang="en-US" altLang="zh-TW" sz="2000" dirty="0"/>
              <a:t>, Marsh &amp; </a:t>
            </a:r>
            <a:r>
              <a:rPr lang="en-US" altLang="zh-TW" sz="2000" dirty="0" err="1"/>
              <a:t>Frigols</a:t>
            </a:r>
            <a:r>
              <a:rPr lang="en-US" altLang="zh-TW" sz="2000" dirty="0"/>
              <a:t>, 2008)</a:t>
            </a:r>
            <a:r>
              <a:rPr lang="en-US" altLang="zh-TW" sz="3600" dirty="0"/>
              <a:t>: </a:t>
            </a:r>
          </a:p>
          <a:p>
            <a:pPr marL="803275" indent="-622300">
              <a:lnSpc>
                <a:spcPct val="100000"/>
              </a:lnSpc>
              <a:spcBef>
                <a:spcPts val="1200"/>
              </a:spcBef>
              <a:buNone/>
            </a:pPr>
            <a:r>
              <a:rPr lang="en-US" altLang="zh-TW" sz="3600" dirty="0"/>
              <a:t>(1</a:t>
            </a:r>
            <a:r>
              <a:rPr lang="en-US" altLang="zh-TW" sz="3600" dirty="0" smtClean="0"/>
              <a:t>)	Language </a:t>
            </a:r>
            <a:r>
              <a:rPr lang="en-US" altLang="zh-TW" sz="3600" dirty="0"/>
              <a:t>learning is </a:t>
            </a:r>
            <a:r>
              <a:rPr lang="en-US" altLang="zh-TW" sz="3600" dirty="0">
                <a:solidFill>
                  <a:srgbClr val="FF0000"/>
                </a:solidFill>
              </a:rPr>
              <a:t>included</a:t>
            </a:r>
            <a:r>
              <a:rPr lang="en-US" altLang="zh-TW" sz="3600" dirty="0"/>
              <a:t> in content classes (e.g</a:t>
            </a:r>
            <a:r>
              <a:rPr lang="en-US" altLang="zh-TW" sz="3600" dirty="0" smtClean="0"/>
              <a:t>., </a:t>
            </a:r>
            <a:r>
              <a:rPr lang="en-US" altLang="zh-TW" sz="3600" dirty="0" smtClean="0"/>
              <a:t>math, </a:t>
            </a:r>
            <a:r>
              <a:rPr lang="en-US" altLang="zh-TW" sz="3600" dirty="0"/>
              <a:t>history, geography, etc.). </a:t>
            </a:r>
          </a:p>
          <a:p>
            <a:pPr marL="803275" indent="-622300">
              <a:lnSpc>
                <a:spcPct val="100000"/>
              </a:lnSpc>
              <a:spcBef>
                <a:spcPts val="1200"/>
              </a:spcBef>
              <a:buNone/>
            </a:pPr>
            <a:r>
              <a:rPr lang="en-US" altLang="zh-TW" sz="3600" dirty="0"/>
              <a:t>(2)	Content from subjects is used in </a:t>
            </a:r>
            <a:r>
              <a:rPr lang="en-US" altLang="zh-TW" sz="3600" dirty="0">
                <a:solidFill>
                  <a:srgbClr val="FF0000"/>
                </a:solidFill>
              </a:rPr>
              <a:t>language-learning classes</a:t>
            </a:r>
            <a:r>
              <a:rPr lang="en-US" altLang="zh-TW" sz="3600" dirty="0"/>
              <a:t>. The language teacher incorporates the vocabulary, terminology and texts from other subjects into his or her classes.</a:t>
            </a:r>
            <a:endParaRPr lang="zh-TW" altLang="en-US" sz="3600"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3778005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Overview</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a:bodyPr>
          <a:lstStyle/>
          <a:p>
            <a:pPr marL="358775" indent="-358775">
              <a:lnSpc>
                <a:spcPct val="100000"/>
              </a:lnSpc>
              <a:spcBef>
                <a:spcPts val="1200"/>
              </a:spcBef>
              <a:buNone/>
            </a:pPr>
            <a:r>
              <a:rPr lang="en-US" altLang="zh-TW" sz="3600" dirty="0" smtClean="0"/>
              <a:t>1.	Challenges of ESP programs in Taiwan</a:t>
            </a:r>
          </a:p>
          <a:p>
            <a:pPr marL="358775" indent="-358775">
              <a:lnSpc>
                <a:spcPct val="100000"/>
              </a:lnSpc>
              <a:spcBef>
                <a:spcPts val="1200"/>
              </a:spcBef>
              <a:buNone/>
            </a:pPr>
            <a:r>
              <a:rPr lang="en-US" altLang="zh-TW" sz="3600" dirty="0" smtClean="0"/>
              <a:t>2.</a:t>
            </a:r>
            <a:r>
              <a:rPr lang="en-US" altLang="zh-TW" sz="3600" dirty="0"/>
              <a:t>	What should be included in </a:t>
            </a:r>
            <a:r>
              <a:rPr lang="en-US" altLang="zh-TW" sz="3600" dirty="0" smtClean="0"/>
              <a:t>CLIL</a:t>
            </a:r>
            <a:r>
              <a:rPr lang="en-US" altLang="zh-TW" sz="3600" dirty="0"/>
              <a:t>?</a:t>
            </a:r>
          </a:p>
          <a:p>
            <a:pPr marL="358775" indent="-358775">
              <a:lnSpc>
                <a:spcPct val="100000"/>
              </a:lnSpc>
              <a:spcBef>
                <a:spcPts val="1200"/>
              </a:spcBef>
              <a:buNone/>
            </a:pPr>
            <a:r>
              <a:rPr lang="en-US" altLang="zh-TW" sz="3600" dirty="0"/>
              <a:t>3</a:t>
            </a:r>
            <a:r>
              <a:rPr lang="en-US" altLang="zh-TW" sz="3600" dirty="0" smtClean="0"/>
              <a:t>.</a:t>
            </a:r>
            <a:r>
              <a:rPr lang="en-US" altLang="zh-TW" sz="3600" dirty="0"/>
              <a:t>	</a:t>
            </a:r>
            <a:r>
              <a:rPr lang="en-US" altLang="zh-TW" sz="3600" dirty="0" smtClean="0"/>
              <a:t>Challenges for promoting CLIL</a:t>
            </a:r>
            <a:r>
              <a:rPr lang="zh-TW" altLang="en-US" sz="3600" dirty="0"/>
              <a:t> </a:t>
            </a:r>
            <a:r>
              <a:rPr lang="en-US" altLang="zh-TW" sz="3600" dirty="0" smtClean="0"/>
              <a:t>in Taiwan</a:t>
            </a:r>
            <a:endParaRPr lang="en-US" altLang="zh-TW" sz="3600" dirty="0"/>
          </a:p>
        </p:txBody>
      </p:sp>
      <p:sp>
        <p:nvSpPr>
          <p:cNvPr id="4" name="Date Placeholder 3"/>
          <p:cNvSpPr>
            <a:spLocks noGrp="1"/>
          </p:cNvSpPr>
          <p:nvPr>
            <p:ph type="dt" sz="half" idx="10"/>
          </p:nvPr>
        </p:nvSpPr>
        <p:spPr/>
        <p:txBody>
          <a:bodyPr/>
          <a:lstStyle/>
          <a:p>
            <a:fld id="{DF9391FC-6D10-425A-9B54-3A073EA1D2D7}" type="datetime1">
              <a:rPr lang="en-US" altLang="zh-TW" smtClean="0">
                <a:solidFill>
                  <a:schemeClr val="tx1"/>
                </a:solidFill>
              </a:rPr>
              <a:t>12/7/2018</a:t>
            </a:fld>
            <a:endParaRPr lang="zh-TW" altLang="en-US" dirty="0">
              <a:solidFill>
                <a:schemeClr val="tx1"/>
              </a:solidFill>
            </a:endParaRPr>
          </a:p>
        </p:txBody>
      </p:sp>
      <p:sp>
        <p:nvSpPr>
          <p:cNvPr id="6" name="Footer Placeholder 5"/>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3B1BFFB9-C952-4C22-82D0-3D6A0AF64A5E}" type="slidenum">
              <a:rPr lang="zh-TW" altLang="en-US" smtClean="0">
                <a:solidFill>
                  <a:schemeClr val="tx1"/>
                </a:solidFill>
              </a:rPr>
              <a:t>2</a:t>
            </a:fld>
            <a:endParaRPr lang="zh-TW" altLang="en-US" dirty="0">
              <a:solidFill>
                <a:schemeClr val="tx1"/>
              </a:solidFill>
            </a:endParaRPr>
          </a:p>
        </p:txBody>
      </p:sp>
    </p:spTree>
    <p:extLst>
      <p:ext uri="{BB962C8B-B14F-4D97-AF65-F5344CB8AC3E}">
        <p14:creationId xmlns:p14="http://schemas.microsoft.com/office/powerpoint/2010/main" val="18787779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CLIL?</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fontScale="85000" lnSpcReduction="20000"/>
          </a:bodyPr>
          <a:lstStyle/>
          <a:p>
            <a:pPr marL="0" indent="0">
              <a:lnSpc>
                <a:spcPct val="120000"/>
              </a:lnSpc>
              <a:spcBef>
                <a:spcPts val="600"/>
              </a:spcBef>
              <a:buNone/>
            </a:pPr>
            <a:r>
              <a:rPr lang="en-AU" altLang="zh-TW" sz="3600" dirty="0"/>
              <a:t>CLIL advocates the obtaining of different knowledge and skills, according to </a:t>
            </a:r>
            <a:r>
              <a:rPr lang="en-AU" altLang="zh-TW" sz="3600" b="1" dirty="0"/>
              <a:t>what the subject is</a:t>
            </a:r>
            <a:r>
              <a:rPr lang="en-AU" altLang="zh-TW" sz="3600" dirty="0"/>
              <a:t>. It pays special attention to the development of </a:t>
            </a:r>
            <a:r>
              <a:rPr lang="en-AU" altLang="zh-TW" sz="3600" b="1" dirty="0">
                <a:solidFill>
                  <a:srgbClr val="FF0000"/>
                </a:solidFill>
              </a:rPr>
              <a:t>academic skills </a:t>
            </a:r>
            <a:r>
              <a:rPr lang="en-AU" altLang="zh-TW" sz="3600" dirty="0"/>
              <a:t>that are </a:t>
            </a:r>
            <a:r>
              <a:rPr lang="en-AU" altLang="zh-TW" sz="3600" b="1" dirty="0">
                <a:solidFill>
                  <a:srgbClr val="FF0000"/>
                </a:solidFill>
              </a:rPr>
              <a:t>determined</a:t>
            </a:r>
            <a:r>
              <a:rPr lang="en-AU" altLang="zh-TW" sz="3600" b="1" dirty="0"/>
              <a:t> by the age and </a:t>
            </a:r>
            <a:r>
              <a:rPr lang="en-AU" altLang="zh-TW" sz="3600" b="1" dirty="0">
                <a:solidFill>
                  <a:srgbClr val="FF0000"/>
                </a:solidFill>
              </a:rPr>
              <a:t>cognitive and linguistic abilities of the students</a:t>
            </a:r>
            <a:r>
              <a:rPr lang="en-AU" altLang="zh-TW" sz="3600" dirty="0"/>
              <a:t>. It also emphasizes on the instruction of </a:t>
            </a:r>
            <a:r>
              <a:rPr lang="en-AU" altLang="zh-TW" sz="3600" b="1" dirty="0">
                <a:solidFill>
                  <a:srgbClr val="FF0000"/>
                </a:solidFill>
              </a:rPr>
              <a:t>socio-cultural strategies</a:t>
            </a:r>
            <a:r>
              <a:rPr lang="en-AU" altLang="zh-TW" sz="3600" dirty="0"/>
              <a:t>, explicitly fostering activities which </a:t>
            </a:r>
            <a:r>
              <a:rPr lang="en-AU" altLang="zh-TW" sz="3600" dirty="0">
                <a:solidFill>
                  <a:srgbClr val="FF0000"/>
                </a:solidFill>
              </a:rPr>
              <a:t>lead to the promotion of positive attitudes towards the speakers of the foreign language</a:t>
            </a:r>
            <a:r>
              <a:rPr lang="en-AU" altLang="zh-TW" sz="3600" dirty="0"/>
              <a:t> and towards their culture </a:t>
            </a:r>
            <a:r>
              <a:rPr lang="en-AU" altLang="zh-TW" sz="2000" dirty="0"/>
              <a:t>(</a:t>
            </a:r>
            <a:r>
              <a:rPr lang="en-AU" altLang="zh-TW" sz="2000" dirty="0" err="1"/>
              <a:t>Lantolf</a:t>
            </a:r>
            <a:r>
              <a:rPr lang="en-AU" altLang="zh-TW" sz="2000" dirty="0"/>
              <a:t>, 2000)</a:t>
            </a:r>
            <a:r>
              <a:rPr lang="en-AU" altLang="zh-TW" sz="3600" dirty="0"/>
              <a:t>.</a:t>
            </a:r>
          </a:p>
          <a:p>
            <a:pPr marL="0" indent="0">
              <a:lnSpc>
                <a:spcPct val="100000"/>
              </a:lnSpc>
              <a:spcBef>
                <a:spcPts val="1200"/>
              </a:spcBef>
              <a:buNone/>
            </a:pPr>
            <a:endParaRPr lang="en-AU" altLang="zh-TW" sz="1200" dirty="0"/>
          </a:p>
          <a:p>
            <a:pPr marL="0" indent="0" algn="ctr">
              <a:lnSpc>
                <a:spcPct val="100000"/>
              </a:lnSpc>
              <a:spcBef>
                <a:spcPts val="1200"/>
              </a:spcBef>
              <a:buNone/>
            </a:pPr>
            <a:r>
              <a:rPr lang="en-AU" altLang="zh-TW" sz="7200" dirty="0"/>
              <a:t>4C’s</a:t>
            </a:r>
            <a:endParaRPr lang="zh-TW" altLang="en-US" sz="7200"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1217400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CLIL?</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lnSpcReduction="10000"/>
          </a:bodyPr>
          <a:lstStyle/>
          <a:p>
            <a:pPr marL="0" indent="0" defTabSz="450850">
              <a:buNone/>
            </a:pPr>
            <a:r>
              <a:rPr lang="en-US" altLang="zh-TW" sz="4000" dirty="0"/>
              <a:t>The foci of </a:t>
            </a:r>
            <a:r>
              <a:rPr lang="en-US" altLang="zh-TW" sz="4000" dirty="0">
                <a:solidFill>
                  <a:srgbClr val="FF0000"/>
                </a:solidFill>
              </a:rPr>
              <a:t>language instruction </a:t>
            </a:r>
            <a:r>
              <a:rPr lang="en-US" altLang="zh-TW" sz="4000" dirty="0"/>
              <a:t>in </a:t>
            </a:r>
            <a:r>
              <a:rPr lang="en-US" altLang="zh-TW" sz="4000" dirty="0">
                <a:solidFill>
                  <a:srgbClr val="FF0000"/>
                </a:solidFill>
              </a:rPr>
              <a:t>CLIL</a:t>
            </a:r>
            <a:r>
              <a:rPr lang="en-US" altLang="zh-TW" sz="4000" dirty="0"/>
              <a:t>:</a:t>
            </a:r>
          </a:p>
          <a:p>
            <a:pPr marL="446088" indent="-446088" defTabSz="450850">
              <a:buNone/>
            </a:pPr>
            <a:r>
              <a:rPr lang="en-US" altLang="zh-TW" sz="3600" dirty="0"/>
              <a:t>1.	Comprehension (listening and reading) </a:t>
            </a:r>
            <a:r>
              <a:rPr lang="en-US" altLang="zh-TW" sz="3600" dirty="0">
                <a:solidFill>
                  <a:srgbClr val="FF0000"/>
                </a:solidFill>
              </a:rPr>
              <a:t>in a very specific range</a:t>
            </a:r>
          </a:p>
          <a:p>
            <a:pPr marL="446088" indent="-446088" defTabSz="450850">
              <a:buNone/>
            </a:pPr>
            <a:r>
              <a:rPr lang="en-US" altLang="zh-TW" sz="3600" dirty="0"/>
              <a:t>2.	Reproduction or production (speaking and writing) </a:t>
            </a:r>
            <a:r>
              <a:rPr lang="en-US" altLang="zh-TW" sz="3600" dirty="0">
                <a:solidFill>
                  <a:srgbClr val="FF0000"/>
                </a:solidFill>
              </a:rPr>
              <a:t>in a very specific range</a:t>
            </a:r>
          </a:p>
          <a:p>
            <a:pPr marL="446088" indent="-446088" defTabSz="450850">
              <a:buNone/>
            </a:pPr>
            <a:r>
              <a:rPr lang="en-US" altLang="zh-TW" sz="3600" dirty="0"/>
              <a:t>3.	Different formats and forms are used to enhance learners’ target language skills mainly </a:t>
            </a:r>
            <a:r>
              <a:rPr lang="en-US" altLang="zh-TW" sz="3600" dirty="0">
                <a:solidFill>
                  <a:srgbClr val="FF0000"/>
                </a:solidFill>
              </a:rPr>
              <a:t>related to the </a:t>
            </a:r>
            <a:r>
              <a:rPr lang="en-US" altLang="zh-TW" sz="3600" dirty="0" smtClean="0">
                <a:solidFill>
                  <a:srgbClr val="FF0000"/>
                </a:solidFill>
              </a:rPr>
              <a:t>subject.</a:t>
            </a:r>
            <a:endParaRPr lang="en-US" altLang="zh-TW" sz="3600" dirty="0">
              <a:solidFill>
                <a:srgbClr val="FF0000"/>
              </a:solidFill>
            </a:endParaRPr>
          </a:p>
          <a:p>
            <a:pPr marL="446088" indent="-446088" defTabSz="450850">
              <a:buNone/>
            </a:pPr>
            <a:r>
              <a:rPr lang="en-US" altLang="zh-TW" sz="3600" dirty="0"/>
              <a:t>4.	Language norms are limited to </a:t>
            </a:r>
            <a:r>
              <a:rPr lang="en-US" altLang="zh-TW" sz="3600" dirty="0">
                <a:solidFill>
                  <a:srgbClr val="FF0000"/>
                </a:solidFill>
              </a:rPr>
              <a:t>more mechanical discourse formats</a:t>
            </a:r>
            <a:r>
              <a:rPr lang="en-US" altLang="zh-TW" sz="3600" dirty="0"/>
              <a:t> (in a </a:t>
            </a:r>
            <a:r>
              <a:rPr lang="en-US" altLang="zh-TW" sz="3600" dirty="0">
                <a:solidFill>
                  <a:srgbClr val="FF0000"/>
                </a:solidFill>
              </a:rPr>
              <a:t>subject</a:t>
            </a:r>
            <a:r>
              <a:rPr lang="en-US" altLang="zh-TW" sz="3600" dirty="0"/>
              <a:t>)</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470363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CLIL?</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1619382"/>
          </a:xfrm>
        </p:spPr>
        <p:txBody>
          <a:bodyPr>
            <a:normAutofit fontScale="92500" lnSpcReduction="10000"/>
          </a:bodyPr>
          <a:lstStyle/>
          <a:p>
            <a:pPr marL="0" indent="0">
              <a:buNone/>
            </a:pPr>
            <a:r>
              <a:rPr lang="en-US" altLang="zh-TW" dirty="0"/>
              <a:t>Content and Language Integrated Learning (CLIL) has a “dual focus”  </a:t>
            </a:r>
            <a:endParaRPr lang="en-US" altLang="zh-TW" dirty="0" smtClean="0"/>
          </a:p>
          <a:p>
            <a:pPr marL="0" indent="0" algn="r">
              <a:buNone/>
            </a:pPr>
            <a:r>
              <a:rPr lang="en-US" altLang="zh-TW" sz="2000" dirty="0" smtClean="0"/>
              <a:t>(</a:t>
            </a:r>
            <a:r>
              <a:rPr lang="en-US" altLang="zh-TW" sz="2000" dirty="0"/>
              <a:t>Coyle et al, 2010)</a:t>
            </a:r>
          </a:p>
          <a:p>
            <a:pPr marL="0" indent="0">
              <a:buNone/>
            </a:pPr>
            <a:endParaRPr lang="en-US" altLang="zh-TW" sz="1000" dirty="0"/>
          </a:p>
          <a:p>
            <a:pPr marL="0" lvl="0" indent="0" algn="ctr" fontAlgn="base">
              <a:lnSpc>
                <a:spcPct val="100000"/>
              </a:lnSpc>
              <a:spcBef>
                <a:spcPct val="20000"/>
              </a:spcBef>
              <a:spcAft>
                <a:spcPct val="0"/>
              </a:spcAft>
              <a:buClr>
                <a:srgbClr val="826285"/>
              </a:buClr>
              <a:buSzPct val="60000"/>
              <a:buNone/>
              <a:defRPr/>
            </a:pPr>
            <a:r>
              <a:rPr kumimoji="1" lang="en-US" altLang="ja-JP" sz="3600" kern="0" dirty="0">
                <a:solidFill>
                  <a:srgbClr val="000049"/>
                </a:solidFill>
                <a:cs typeface="Times New Roman" pitchFamily="18" charset="0"/>
              </a:rPr>
              <a:t>Met’s (2009) continuum</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7" name="文字方塊 6"/>
          <p:cNvSpPr txBox="1"/>
          <p:nvPr/>
        </p:nvSpPr>
        <p:spPr>
          <a:xfrm>
            <a:off x="349260" y="3522554"/>
            <a:ext cx="2118599" cy="461665"/>
          </a:xfrm>
          <a:prstGeom prst="rect">
            <a:avLst/>
          </a:prstGeom>
          <a:noFill/>
        </p:spPr>
        <p:txBody>
          <a:bodyPr wrap="square" rtlCol="0">
            <a:spAutoFit/>
          </a:bodyPr>
          <a:lstStyle/>
          <a:p>
            <a:r>
              <a:rPr kumimoji="1" lang="en-US" altLang="ja-JP" sz="2400" kern="0" dirty="0" smtClean="0">
                <a:solidFill>
                  <a:srgbClr val="000049"/>
                </a:solidFill>
                <a:latin typeface="Calibri" panose="020F0502020204030204"/>
                <a:ea typeface="游ゴシック" panose="020B0400000000000000" pitchFamily="34" charset="-128"/>
                <a:cs typeface="Times New Roman" pitchFamily="18" charset="0"/>
              </a:rPr>
              <a:t>Content-driven</a:t>
            </a:r>
            <a:endParaRPr lang="zh-TW" altLang="en-US" sz="2400" dirty="0">
              <a:solidFill>
                <a:prstClr val="black"/>
              </a:solidFill>
              <a:latin typeface="Calibri" panose="020F0502020204030204"/>
              <a:ea typeface="新細明體" panose="02020500000000000000" pitchFamily="18" charset="-120"/>
            </a:endParaRPr>
          </a:p>
        </p:txBody>
      </p:sp>
      <p:sp>
        <p:nvSpPr>
          <p:cNvPr id="8" name="文字方塊 7"/>
          <p:cNvSpPr txBox="1"/>
          <p:nvPr/>
        </p:nvSpPr>
        <p:spPr>
          <a:xfrm>
            <a:off x="9529184" y="3583649"/>
            <a:ext cx="2328069" cy="461665"/>
          </a:xfrm>
          <a:prstGeom prst="rect">
            <a:avLst/>
          </a:prstGeom>
          <a:noFill/>
        </p:spPr>
        <p:txBody>
          <a:bodyPr wrap="square" rtlCol="0">
            <a:spAutoFit/>
          </a:bodyPr>
          <a:lstStyle/>
          <a:p>
            <a:r>
              <a:rPr kumimoji="1" lang="en-US" altLang="ja-JP" sz="2400" kern="0" dirty="0" smtClean="0">
                <a:solidFill>
                  <a:srgbClr val="000049"/>
                </a:solidFill>
                <a:latin typeface="Calibri" panose="020F0502020204030204"/>
                <a:ea typeface="游ゴシック" panose="020B0400000000000000" pitchFamily="34" charset="-128"/>
                <a:cs typeface="Times New Roman" pitchFamily="18" charset="0"/>
              </a:rPr>
              <a:t>Language-driven</a:t>
            </a:r>
            <a:endParaRPr lang="zh-TW" altLang="en-US" sz="2400" dirty="0">
              <a:solidFill>
                <a:prstClr val="black"/>
              </a:solidFill>
              <a:latin typeface="Calibri" panose="020F0502020204030204"/>
              <a:ea typeface="新細明體" panose="02020500000000000000" pitchFamily="18" charset="-120"/>
            </a:endParaRPr>
          </a:p>
        </p:txBody>
      </p:sp>
      <p:sp>
        <p:nvSpPr>
          <p:cNvPr id="9" name="矩形 8"/>
          <p:cNvSpPr/>
          <p:nvPr/>
        </p:nvSpPr>
        <p:spPr>
          <a:xfrm>
            <a:off x="482182" y="4039763"/>
            <a:ext cx="1297613" cy="707886"/>
          </a:xfrm>
          <a:prstGeom prst="rect">
            <a:avLst/>
          </a:prstGeom>
        </p:spPr>
        <p:txBody>
          <a:bodyPr wrap="square">
            <a:spAutoFit/>
          </a:bodyPr>
          <a:lstStyle/>
          <a:p>
            <a:pPr fontAlgn="base">
              <a:spcBef>
                <a:spcPct val="20000"/>
              </a:spcBef>
              <a:spcAft>
                <a:spcPct val="0"/>
              </a:spcAft>
              <a:buClr>
                <a:srgbClr val="826285"/>
              </a:buClr>
              <a:buSzPct val="60000"/>
              <a:defRPr/>
            </a:pPr>
            <a:r>
              <a:rPr kumimoji="1" lang="en-US" altLang="ja-JP" sz="2000" kern="0" dirty="0" smtClean="0">
                <a:solidFill>
                  <a:srgbClr val="000049"/>
                </a:solidFill>
                <a:latin typeface="Calibri" panose="020F0502020204030204"/>
                <a:ea typeface="游ゴシック" panose="020B0400000000000000" pitchFamily="34" charset="-128"/>
                <a:cs typeface="Times New Roman" pitchFamily="18" charset="0"/>
              </a:rPr>
              <a:t>EMI/Total immersion</a:t>
            </a:r>
            <a:endParaRPr kumimoji="1" lang="en-US" altLang="ja-JP" sz="2000" kern="0" dirty="0">
              <a:solidFill>
                <a:srgbClr val="000049"/>
              </a:solidFill>
              <a:latin typeface="Calibri" panose="020F0502020204030204"/>
              <a:ea typeface="游ゴシック" panose="020B0400000000000000" pitchFamily="34" charset="-128"/>
              <a:cs typeface="Times New Roman" pitchFamily="18" charset="0"/>
            </a:endParaRPr>
          </a:p>
        </p:txBody>
      </p:sp>
      <p:sp>
        <p:nvSpPr>
          <p:cNvPr id="10" name="矩形 9"/>
          <p:cNvSpPr/>
          <p:nvPr/>
        </p:nvSpPr>
        <p:spPr>
          <a:xfrm>
            <a:off x="2529221" y="4042732"/>
            <a:ext cx="1362096" cy="707886"/>
          </a:xfrm>
          <a:prstGeom prst="rect">
            <a:avLst/>
          </a:prstGeom>
        </p:spPr>
        <p:txBody>
          <a:bodyPr wrap="square">
            <a:spAutoFit/>
          </a:bodyPr>
          <a:lstStyle/>
          <a:p>
            <a:pPr fontAlgn="base">
              <a:spcBef>
                <a:spcPct val="20000"/>
              </a:spcBef>
              <a:spcAft>
                <a:spcPct val="0"/>
              </a:spcAft>
              <a:buClr>
                <a:srgbClr val="826285"/>
              </a:buClr>
              <a:buSzPct val="60000"/>
              <a:defRPr/>
            </a:pPr>
            <a:r>
              <a:rPr kumimoji="1" lang="en-US" altLang="ja-JP" sz="2000" kern="0" dirty="0" smtClean="0">
                <a:solidFill>
                  <a:srgbClr val="000049"/>
                </a:solidFill>
                <a:latin typeface="Calibri" panose="020F0502020204030204"/>
                <a:ea typeface="游ゴシック" panose="020B0400000000000000" pitchFamily="34" charset="-128"/>
                <a:cs typeface="Times New Roman" pitchFamily="18" charset="0"/>
              </a:rPr>
              <a:t>Partial immersion</a:t>
            </a:r>
            <a:endParaRPr kumimoji="1" lang="en-US" altLang="ja-JP" sz="2000" kern="0" dirty="0">
              <a:solidFill>
                <a:srgbClr val="000049"/>
              </a:solidFill>
              <a:latin typeface="Calibri" panose="020F0502020204030204"/>
              <a:ea typeface="游ゴシック" panose="020B0400000000000000" pitchFamily="34" charset="-128"/>
              <a:cs typeface="Times New Roman" pitchFamily="18" charset="0"/>
            </a:endParaRPr>
          </a:p>
        </p:txBody>
      </p:sp>
      <p:sp>
        <p:nvSpPr>
          <p:cNvPr id="11" name="矩形 10"/>
          <p:cNvSpPr/>
          <p:nvPr/>
        </p:nvSpPr>
        <p:spPr>
          <a:xfrm>
            <a:off x="4176900" y="4039763"/>
            <a:ext cx="1229755" cy="707886"/>
          </a:xfrm>
          <a:prstGeom prst="rect">
            <a:avLst/>
          </a:prstGeom>
        </p:spPr>
        <p:txBody>
          <a:bodyPr wrap="square">
            <a:spAutoFit/>
          </a:bodyPr>
          <a:lstStyle/>
          <a:p>
            <a:pPr fontAlgn="base">
              <a:spcBef>
                <a:spcPct val="20000"/>
              </a:spcBef>
              <a:spcAft>
                <a:spcPct val="0"/>
              </a:spcAft>
              <a:buClr>
                <a:srgbClr val="826285"/>
              </a:buClr>
              <a:buSzPct val="60000"/>
              <a:defRPr/>
            </a:pPr>
            <a:r>
              <a:rPr kumimoji="1" lang="en-US" altLang="ja-JP" sz="2000" kern="0" dirty="0" smtClean="0">
                <a:solidFill>
                  <a:srgbClr val="000049"/>
                </a:solidFill>
                <a:latin typeface="Calibri" panose="020F0502020204030204"/>
                <a:ea typeface="游ゴシック" panose="020B0400000000000000" pitchFamily="34" charset="-128"/>
                <a:cs typeface="Times New Roman" pitchFamily="18" charset="0"/>
              </a:rPr>
              <a:t>Sheltered course</a:t>
            </a:r>
          </a:p>
        </p:txBody>
      </p:sp>
      <p:sp>
        <p:nvSpPr>
          <p:cNvPr id="12" name="矩形 11"/>
          <p:cNvSpPr/>
          <p:nvPr/>
        </p:nvSpPr>
        <p:spPr>
          <a:xfrm>
            <a:off x="6052537" y="4039763"/>
            <a:ext cx="991470" cy="707886"/>
          </a:xfrm>
          <a:prstGeom prst="rect">
            <a:avLst/>
          </a:prstGeom>
        </p:spPr>
        <p:txBody>
          <a:bodyPr wrap="square">
            <a:spAutoFit/>
          </a:bodyPr>
          <a:lstStyle/>
          <a:p>
            <a:pPr fontAlgn="base">
              <a:spcBef>
                <a:spcPct val="20000"/>
              </a:spcBef>
              <a:spcAft>
                <a:spcPct val="0"/>
              </a:spcAft>
              <a:buClr>
                <a:srgbClr val="826285"/>
              </a:buClr>
              <a:buSzPct val="60000"/>
              <a:defRPr/>
            </a:pPr>
            <a:r>
              <a:rPr kumimoji="1" lang="en-US" altLang="ja-JP" sz="2000" kern="0" dirty="0" smtClean="0">
                <a:solidFill>
                  <a:srgbClr val="000049"/>
                </a:solidFill>
                <a:latin typeface="Calibri" panose="020F0502020204030204"/>
                <a:ea typeface="游ゴシック" panose="020B0400000000000000" pitchFamily="34" charset="-128"/>
                <a:cs typeface="Times New Roman" pitchFamily="18" charset="0"/>
              </a:rPr>
              <a:t>Adjunct model</a:t>
            </a:r>
          </a:p>
        </p:txBody>
      </p:sp>
      <p:sp>
        <p:nvSpPr>
          <p:cNvPr id="13" name="矩形 12"/>
          <p:cNvSpPr/>
          <p:nvPr/>
        </p:nvSpPr>
        <p:spPr>
          <a:xfrm>
            <a:off x="7921956" y="4039763"/>
            <a:ext cx="991470" cy="707886"/>
          </a:xfrm>
          <a:prstGeom prst="rect">
            <a:avLst/>
          </a:prstGeom>
        </p:spPr>
        <p:txBody>
          <a:bodyPr wrap="square">
            <a:spAutoFit/>
          </a:bodyPr>
          <a:lstStyle/>
          <a:p>
            <a:pPr fontAlgn="base">
              <a:spcBef>
                <a:spcPct val="20000"/>
              </a:spcBef>
              <a:spcAft>
                <a:spcPct val="0"/>
              </a:spcAft>
              <a:buClr>
                <a:srgbClr val="826285"/>
              </a:buClr>
              <a:buSzPct val="60000"/>
              <a:defRPr/>
            </a:pPr>
            <a:r>
              <a:rPr kumimoji="1" lang="en-US" altLang="ja-JP" sz="2000" kern="0" dirty="0" smtClean="0">
                <a:solidFill>
                  <a:srgbClr val="000049"/>
                </a:solidFill>
                <a:latin typeface="Calibri" panose="020F0502020204030204"/>
                <a:ea typeface="游ゴシック" panose="020B0400000000000000" pitchFamily="34" charset="-128"/>
                <a:cs typeface="Times New Roman" pitchFamily="18" charset="0"/>
              </a:rPr>
              <a:t>Theme-based</a:t>
            </a:r>
          </a:p>
        </p:txBody>
      </p:sp>
      <p:sp>
        <p:nvSpPr>
          <p:cNvPr id="14" name="矩形 13"/>
          <p:cNvSpPr/>
          <p:nvPr/>
        </p:nvSpPr>
        <p:spPr>
          <a:xfrm>
            <a:off x="9583507" y="4039763"/>
            <a:ext cx="2324823" cy="1323439"/>
          </a:xfrm>
          <a:prstGeom prst="rect">
            <a:avLst/>
          </a:prstGeom>
        </p:spPr>
        <p:txBody>
          <a:bodyPr wrap="square">
            <a:spAutoFit/>
          </a:bodyPr>
          <a:lstStyle/>
          <a:p>
            <a:pPr fontAlgn="base">
              <a:spcBef>
                <a:spcPct val="20000"/>
              </a:spcBef>
              <a:spcAft>
                <a:spcPct val="0"/>
              </a:spcAft>
              <a:buClr>
                <a:srgbClr val="826285"/>
              </a:buClr>
              <a:buSzPct val="60000"/>
              <a:defRPr/>
            </a:pPr>
            <a:r>
              <a:rPr kumimoji="1" lang="en-US" altLang="ja-JP" sz="2000" kern="0" dirty="0" smtClean="0">
                <a:solidFill>
                  <a:srgbClr val="000049"/>
                </a:solidFill>
                <a:latin typeface="Calibri" panose="020F0502020204030204"/>
                <a:ea typeface="游ゴシック" panose="020B0400000000000000" pitchFamily="34" charset="-128"/>
                <a:cs typeface="Times New Roman" pitchFamily="18" charset="0"/>
              </a:rPr>
              <a:t>Language classes with use of content for language practice</a:t>
            </a:r>
          </a:p>
        </p:txBody>
      </p:sp>
      <p:sp>
        <p:nvSpPr>
          <p:cNvPr id="15" name="文字方塊 14"/>
          <p:cNvSpPr txBox="1"/>
          <p:nvPr/>
        </p:nvSpPr>
        <p:spPr>
          <a:xfrm>
            <a:off x="427703" y="2933791"/>
            <a:ext cx="1730477" cy="461665"/>
          </a:xfrm>
          <a:prstGeom prst="rect">
            <a:avLst/>
          </a:prstGeom>
          <a:noFill/>
        </p:spPr>
        <p:txBody>
          <a:bodyPr wrap="square" rtlCol="0">
            <a:spAutoFit/>
          </a:bodyPr>
          <a:lstStyle/>
          <a:p>
            <a:r>
              <a:rPr kumimoji="1" lang="en-US" altLang="ja-JP" sz="2400" kern="0" dirty="0" smtClean="0">
                <a:solidFill>
                  <a:srgbClr val="000049"/>
                </a:solidFill>
                <a:latin typeface="Calibri" panose="020F0502020204030204"/>
                <a:ea typeface="游ゴシック" panose="020B0400000000000000" pitchFamily="34" charset="-128"/>
                <a:cs typeface="Times New Roman" pitchFamily="18" charset="0"/>
              </a:rPr>
              <a:t>Hard CLIL</a:t>
            </a:r>
            <a:endParaRPr lang="zh-TW" altLang="en-US" sz="2400" dirty="0">
              <a:solidFill>
                <a:prstClr val="black"/>
              </a:solidFill>
              <a:latin typeface="Calibri" panose="020F0502020204030204"/>
              <a:ea typeface="新細明體" panose="02020500000000000000" pitchFamily="18" charset="-120"/>
            </a:endParaRPr>
          </a:p>
        </p:txBody>
      </p:sp>
      <p:sp>
        <p:nvSpPr>
          <p:cNvPr id="16" name="文字方塊 15"/>
          <p:cNvSpPr txBox="1"/>
          <p:nvPr/>
        </p:nvSpPr>
        <p:spPr>
          <a:xfrm>
            <a:off x="10224249" y="2975922"/>
            <a:ext cx="1269637" cy="461665"/>
          </a:xfrm>
          <a:prstGeom prst="rect">
            <a:avLst/>
          </a:prstGeom>
          <a:noFill/>
        </p:spPr>
        <p:txBody>
          <a:bodyPr wrap="square" rtlCol="0">
            <a:spAutoFit/>
          </a:bodyPr>
          <a:lstStyle/>
          <a:p>
            <a:r>
              <a:rPr kumimoji="1" lang="en-US" altLang="ja-JP" sz="2400" kern="0" dirty="0" smtClean="0">
                <a:solidFill>
                  <a:srgbClr val="000049"/>
                </a:solidFill>
                <a:latin typeface="Calibri" panose="020F0502020204030204"/>
                <a:ea typeface="游ゴシック" panose="020B0400000000000000" pitchFamily="34" charset="-128"/>
                <a:cs typeface="Times New Roman" pitchFamily="18" charset="0"/>
              </a:rPr>
              <a:t>Soft CLIL</a:t>
            </a:r>
            <a:endParaRPr lang="zh-TW" altLang="en-US" sz="2400" dirty="0">
              <a:solidFill>
                <a:prstClr val="black"/>
              </a:solidFill>
              <a:latin typeface="Calibri" panose="020F0502020204030204"/>
              <a:ea typeface="新細明體" panose="02020500000000000000" pitchFamily="18" charset="-120"/>
            </a:endParaRPr>
          </a:p>
        </p:txBody>
      </p:sp>
      <p:cxnSp>
        <p:nvCxnSpPr>
          <p:cNvPr id="17" name="直線矢印コネクタ 5"/>
          <p:cNvCxnSpPr/>
          <p:nvPr/>
        </p:nvCxnSpPr>
        <p:spPr>
          <a:xfrm>
            <a:off x="611188" y="3486469"/>
            <a:ext cx="10882698" cy="40485"/>
          </a:xfrm>
          <a:prstGeom prst="straightConnector1">
            <a:avLst/>
          </a:prstGeom>
          <a:noFill/>
          <a:ln w="152400" cap="flat" cmpd="sng" algn="ctr">
            <a:gradFill flip="none" rotWithShape="1">
              <a:gsLst>
                <a:gs pos="0">
                  <a:schemeClr val="accent6">
                    <a:lumMod val="60000"/>
                    <a:lumOff val="40000"/>
                  </a:schemeClr>
                </a:gs>
                <a:gs pos="43000">
                  <a:schemeClr val="accent6">
                    <a:lumMod val="60000"/>
                    <a:lumOff val="40000"/>
                  </a:schemeClr>
                </a:gs>
                <a:gs pos="55000">
                  <a:schemeClr val="accent5">
                    <a:lumMod val="60000"/>
                    <a:lumOff val="40000"/>
                  </a:schemeClr>
                </a:gs>
                <a:gs pos="100000">
                  <a:schemeClr val="accent5">
                    <a:lumMod val="75000"/>
                  </a:schemeClr>
                </a:gs>
              </a:gsLst>
              <a:lin ang="0" scaled="1"/>
              <a:tileRect/>
            </a:gradFill>
            <a:prstDash val="solid"/>
            <a:miter lim="800000"/>
            <a:headEnd type="triangle" w="med" len="med"/>
            <a:tailEnd type="triangle" w="med" len="med"/>
          </a:ln>
          <a:effectLst/>
        </p:spPr>
      </p:cxnSp>
      <p:sp>
        <p:nvSpPr>
          <p:cNvPr id="18" name="文字方塊 14"/>
          <p:cNvSpPr txBox="1"/>
          <p:nvPr/>
        </p:nvSpPr>
        <p:spPr>
          <a:xfrm>
            <a:off x="8990429" y="2802843"/>
            <a:ext cx="828048" cy="461665"/>
          </a:xfrm>
          <a:prstGeom prst="rect">
            <a:avLst/>
          </a:prstGeom>
          <a:noFill/>
        </p:spPr>
        <p:txBody>
          <a:bodyPr wrap="square" rtlCol="0">
            <a:spAutoFit/>
          </a:bodyPr>
          <a:lstStyle/>
          <a:p>
            <a:pPr>
              <a:defRPr/>
            </a:pPr>
            <a:r>
              <a:rPr kumimoji="1" lang="en-US" altLang="ja-JP" sz="2400" kern="0" dirty="0" smtClean="0">
                <a:solidFill>
                  <a:srgbClr val="FF0000"/>
                </a:solidFill>
                <a:latin typeface="Calibri" panose="020F0502020204030204"/>
                <a:ea typeface="游ゴシック" panose="020B0400000000000000" pitchFamily="34" charset="-128"/>
                <a:cs typeface="Times New Roman" pitchFamily="18" charset="0"/>
              </a:rPr>
              <a:t>EGP</a:t>
            </a:r>
            <a:endParaRPr lang="zh-TW" altLang="en-US" sz="2400" dirty="0">
              <a:solidFill>
                <a:srgbClr val="FF0000"/>
              </a:solidFill>
              <a:latin typeface="Calibri" panose="020F0502020204030204"/>
              <a:ea typeface="新細明體" panose="02020500000000000000" pitchFamily="18" charset="-120"/>
            </a:endParaRPr>
          </a:p>
        </p:txBody>
      </p:sp>
      <p:sp>
        <p:nvSpPr>
          <p:cNvPr id="19" name="文字方塊 14"/>
          <p:cNvSpPr txBox="1"/>
          <p:nvPr/>
        </p:nvSpPr>
        <p:spPr>
          <a:xfrm>
            <a:off x="7821131" y="2802843"/>
            <a:ext cx="828048" cy="461665"/>
          </a:xfrm>
          <a:prstGeom prst="rect">
            <a:avLst/>
          </a:prstGeom>
          <a:noFill/>
        </p:spPr>
        <p:txBody>
          <a:bodyPr wrap="square" rtlCol="0">
            <a:spAutoFit/>
          </a:bodyPr>
          <a:lstStyle/>
          <a:p>
            <a:pPr>
              <a:defRPr/>
            </a:pPr>
            <a:r>
              <a:rPr kumimoji="1" lang="en-US" altLang="ja-JP" sz="2400" kern="0" dirty="0" smtClean="0">
                <a:solidFill>
                  <a:srgbClr val="FF0000"/>
                </a:solidFill>
                <a:latin typeface="Calibri" panose="020F0502020204030204"/>
                <a:ea typeface="游ゴシック" panose="020B0400000000000000" pitchFamily="34" charset="-128"/>
                <a:cs typeface="Times New Roman" pitchFamily="18" charset="0"/>
              </a:rPr>
              <a:t>EGSP</a:t>
            </a:r>
            <a:endParaRPr lang="zh-TW" altLang="en-US" sz="2400" dirty="0">
              <a:solidFill>
                <a:srgbClr val="FF0000"/>
              </a:solidFill>
              <a:latin typeface="Calibri" panose="020F0502020204030204"/>
              <a:ea typeface="新細明體" panose="02020500000000000000" pitchFamily="18" charset="-120"/>
            </a:endParaRPr>
          </a:p>
        </p:txBody>
      </p:sp>
      <p:sp>
        <p:nvSpPr>
          <p:cNvPr id="20" name="文字方塊 14"/>
          <p:cNvSpPr txBox="1"/>
          <p:nvPr/>
        </p:nvSpPr>
        <p:spPr>
          <a:xfrm>
            <a:off x="5131952" y="2798473"/>
            <a:ext cx="828048" cy="461665"/>
          </a:xfrm>
          <a:prstGeom prst="rect">
            <a:avLst/>
          </a:prstGeom>
          <a:noFill/>
        </p:spPr>
        <p:txBody>
          <a:bodyPr wrap="square" rtlCol="0">
            <a:spAutoFit/>
          </a:bodyPr>
          <a:lstStyle/>
          <a:p>
            <a:pPr>
              <a:defRPr/>
            </a:pPr>
            <a:r>
              <a:rPr kumimoji="1" lang="en-US" altLang="ja-JP" sz="2400" kern="0" dirty="0" smtClean="0">
                <a:solidFill>
                  <a:srgbClr val="FF0000"/>
                </a:solidFill>
                <a:latin typeface="Calibri" panose="020F0502020204030204"/>
                <a:ea typeface="游ゴシック" panose="020B0400000000000000" pitchFamily="34" charset="-128"/>
                <a:cs typeface="Times New Roman" pitchFamily="18" charset="0"/>
              </a:rPr>
              <a:t>ESP</a:t>
            </a:r>
            <a:endParaRPr lang="zh-TW" altLang="en-US" sz="2400" dirty="0">
              <a:solidFill>
                <a:srgbClr val="FF0000"/>
              </a:solidFill>
              <a:latin typeface="Calibri" panose="020F0502020204030204"/>
              <a:ea typeface="新細明體" panose="02020500000000000000" pitchFamily="18" charset="-120"/>
            </a:endParaRPr>
          </a:p>
        </p:txBody>
      </p:sp>
      <p:sp>
        <p:nvSpPr>
          <p:cNvPr id="21" name="文字方塊 14"/>
          <p:cNvSpPr txBox="1"/>
          <p:nvPr/>
        </p:nvSpPr>
        <p:spPr>
          <a:xfrm>
            <a:off x="2061599" y="2798473"/>
            <a:ext cx="684764" cy="461665"/>
          </a:xfrm>
          <a:prstGeom prst="rect">
            <a:avLst/>
          </a:prstGeom>
          <a:noFill/>
        </p:spPr>
        <p:txBody>
          <a:bodyPr wrap="square" rtlCol="0">
            <a:spAutoFit/>
          </a:bodyPr>
          <a:lstStyle/>
          <a:p>
            <a:pPr>
              <a:defRPr/>
            </a:pPr>
            <a:r>
              <a:rPr kumimoji="1" lang="en-US" altLang="ja-JP" sz="2400" kern="0" dirty="0" smtClean="0">
                <a:solidFill>
                  <a:srgbClr val="FF0000"/>
                </a:solidFill>
                <a:latin typeface="Calibri" panose="020F0502020204030204"/>
                <a:ea typeface="游ゴシック" panose="020B0400000000000000" pitchFamily="34" charset="-128"/>
                <a:cs typeface="Times New Roman" pitchFamily="18" charset="0"/>
              </a:rPr>
              <a:t>EMI</a:t>
            </a:r>
            <a:endParaRPr lang="zh-TW" altLang="en-US" sz="2400" dirty="0">
              <a:solidFill>
                <a:srgbClr val="FF0000"/>
              </a:solidFill>
              <a:latin typeface="Calibri" panose="020F0502020204030204"/>
              <a:ea typeface="新細明體" panose="02020500000000000000" pitchFamily="18" charset="-120"/>
            </a:endParaRPr>
          </a:p>
        </p:txBody>
      </p:sp>
      <p:cxnSp>
        <p:nvCxnSpPr>
          <p:cNvPr id="22" name="Straight Arrow Connector 21"/>
          <p:cNvCxnSpPr>
            <a:stCxn id="18" idx="2"/>
          </p:cNvCxnSpPr>
          <p:nvPr/>
        </p:nvCxnSpPr>
        <p:spPr>
          <a:xfrm flipH="1">
            <a:off x="8520738" y="3264508"/>
            <a:ext cx="883715" cy="798286"/>
          </a:xfrm>
          <a:prstGeom prst="straightConnector1">
            <a:avLst/>
          </a:prstGeom>
          <a:noFill/>
          <a:ln w="6350" cap="flat" cmpd="sng" algn="ctr">
            <a:solidFill>
              <a:srgbClr val="ED7D31"/>
            </a:solidFill>
            <a:prstDash val="solid"/>
            <a:miter lim="800000"/>
            <a:tailEnd type="triangle"/>
          </a:ln>
          <a:effectLst/>
        </p:spPr>
      </p:cxnSp>
      <p:cxnSp>
        <p:nvCxnSpPr>
          <p:cNvPr id="23" name="Straight Arrow Connector 22"/>
          <p:cNvCxnSpPr>
            <a:stCxn id="18" idx="2"/>
          </p:cNvCxnSpPr>
          <p:nvPr/>
        </p:nvCxnSpPr>
        <p:spPr>
          <a:xfrm>
            <a:off x="9404453" y="3264508"/>
            <a:ext cx="717643" cy="821318"/>
          </a:xfrm>
          <a:prstGeom prst="straightConnector1">
            <a:avLst/>
          </a:prstGeom>
          <a:noFill/>
          <a:ln w="6350" cap="flat" cmpd="sng" algn="ctr">
            <a:solidFill>
              <a:srgbClr val="ED7D31"/>
            </a:solidFill>
            <a:prstDash val="solid"/>
            <a:miter lim="800000"/>
            <a:tailEnd type="triangle"/>
          </a:ln>
          <a:effectLst/>
        </p:spPr>
      </p:cxnSp>
      <p:cxnSp>
        <p:nvCxnSpPr>
          <p:cNvPr id="24" name="Straight Arrow Connector 23"/>
          <p:cNvCxnSpPr/>
          <p:nvPr/>
        </p:nvCxnSpPr>
        <p:spPr>
          <a:xfrm flipH="1">
            <a:off x="3471935" y="3214865"/>
            <a:ext cx="1964734" cy="870961"/>
          </a:xfrm>
          <a:prstGeom prst="straightConnector1">
            <a:avLst/>
          </a:prstGeom>
          <a:noFill/>
          <a:ln w="6350" cap="flat" cmpd="sng" algn="ctr">
            <a:solidFill>
              <a:srgbClr val="ED7D31"/>
            </a:solidFill>
            <a:prstDash val="solid"/>
            <a:miter lim="800000"/>
            <a:tailEnd type="triangle"/>
          </a:ln>
          <a:effectLst/>
        </p:spPr>
      </p:cxnSp>
      <p:cxnSp>
        <p:nvCxnSpPr>
          <p:cNvPr id="25" name="Straight Arrow Connector 24"/>
          <p:cNvCxnSpPr/>
          <p:nvPr/>
        </p:nvCxnSpPr>
        <p:spPr>
          <a:xfrm flipH="1">
            <a:off x="4956339" y="3228763"/>
            <a:ext cx="461538" cy="857063"/>
          </a:xfrm>
          <a:prstGeom prst="straightConnector1">
            <a:avLst/>
          </a:prstGeom>
          <a:noFill/>
          <a:ln w="6350" cap="flat" cmpd="sng" algn="ctr">
            <a:solidFill>
              <a:srgbClr val="ED7D31"/>
            </a:solidFill>
            <a:prstDash val="solid"/>
            <a:miter lim="800000"/>
            <a:tailEnd type="triangle"/>
          </a:ln>
          <a:effectLst/>
        </p:spPr>
      </p:cxnSp>
      <p:cxnSp>
        <p:nvCxnSpPr>
          <p:cNvPr id="26" name="Straight Arrow Connector 25"/>
          <p:cNvCxnSpPr/>
          <p:nvPr/>
        </p:nvCxnSpPr>
        <p:spPr>
          <a:xfrm>
            <a:off x="8222250" y="3287539"/>
            <a:ext cx="12905" cy="775255"/>
          </a:xfrm>
          <a:prstGeom prst="straightConnector1">
            <a:avLst/>
          </a:prstGeom>
          <a:noFill/>
          <a:ln w="6350" cap="flat" cmpd="sng" algn="ctr">
            <a:solidFill>
              <a:srgbClr val="ED7D31"/>
            </a:solidFill>
            <a:prstDash val="solid"/>
            <a:miter lim="800000"/>
            <a:tailEnd type="triangle"/>
          </a:ln>
          <a:effectLst/>
        </p:spPr>
      </p:cxnSp>
      <p:cxnSp>
        <p:nvCxnSpPr>
          <p:cNvPr id="27" name="Straight Arrow Connector 26"/>
          <p:cNvCxnSpPr/>
          <p:nvPr/>
        </p:nvCxnSpPr>
        <p:spPr>
          <a:xfrm>
            <a:off x="5439249" y="3214865"/>
            <a:ext cx="934775" cy="863634"/>
          </a:xfrm>
          <a:prstGeom prst="straightConnector1">
            <a:avLst/>
          </a:prstGeom>
          <a:noFill/>
          <a:ln w="6350" cap="flat" cmpd="sng" algn="ctr">
            <a:solidFill>
              <a:srgbClr val="ED7D31"/>
            </a:solidFill>
            <a:prstDash val="solid"/>
            <a:miter lim="800000"/>
            <a:tailEnd type="triangle"/>
          </a:ln>
          <a:effectLst/>
        </p:spPr>
      </p:cxnSp>
      <p:cxnSp>
        <p:nvCxnSpPr>
          <p:cNvPr id="28" name="Straight Arrow Connector 27"/>
          <p:cNvCxnSpPr/>
          <p:nvPr/>
        </p:nvCxnSpPr>
        <p:spPr>
          <a:xfrm flipH="1">
            <a:off x="1320368" y="3206754"/>
            <a:ext cx="908559" cy="833009"/>
          </a:xfrm>
          <a:prstGeom prst="straightConnector1">
            <a:avLst/>
          </a:prstGeom>
          <a:noFill/>
          <a:ln w="6350" cap="flat" cmpd="sng" algn="ctr">
            <a:solidFill>
              <a:srgbClr val="ED7D31"/>
            </a:solidFill>
            <a:prstDash val="solid"/>
            <a:miter lim="800000"/>
            <a:tailEnd type="triangle"/>
          </a:ln>
          <a:effectLst/>
        </p:spPr>
      </p:cxnSp>
    </p:spTree>
    <p:extLst>
      <p:ext uri="{BB962C8B-B14F-4D97-AF65-F5344CB8AC3E}">
        <p14:creationId xmlns:p14="http://schemas.microsoft.com/office/powerpoint/2010/main" val="80727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8" grpId="0"/>
      <p:bldP spid="19" grpId="0"/>
      <p:bldP spid="20"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CLIL?</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fontScale="85000" lnSpcReduction="20000"/>
          </a:bodyPr>
          <a:lstStyle/>
          <a:p>
            <a:pPr marL="0" indent="0">
              <a:lnSpc>
                <a:spcPct val="120000"/>
              </a:lnSpc>
              <a:spcBef>
                <a:spcPts val="600"/>
              </a:spcBef>
              <a:buNone/>
            </a:pPr>
            <a:r>
              <a:rPr lang="en-US" altLang="zh-TW" sz="3000" dirty="0" err="1"/>
              <a:t>Massler</a:t>
            </a:r>
            <a:r>
              <a:rPr lang="en-US" altLang="zh-TW" sz="3000" dirty="0"/>
              <a:t>, </a:t>
            </a:r>
            <a:r>
              <a:rPr lang="en-US" altLang="zh-TW" sz="3000" dirty="0" err="1"/>
              <a:t>Stotz</a:t>
            </a:r>
            <a:r>
              <a:rPr lang="en-US" altLang="zh-TW" sz="3000" dirty="0"/>
              <a:t>, and </a:t>
            </a:r>
            <a:r>
              <a:rPr lang="en-US" altLang="zh-TW" sz="3000" dirty="0" err="1"/>
              <a:t>Queisser</a:t>
            </a:r>
            <a:r>
              <a:rPr lang="en-US" altLang="zh-TW" sz="3000" dirty="0"/>
              <a:t> </a:t>
            </a:r>
            <a:r>
              <a:rPr lang="en-US" altLang="zh-TW" sz="1900" dirty="0"/>
              <a:t>(2014) </a:t>
            </a:r>
            <a:r>
              <a:rPr lang="en-US" altLang="zh-TW" sz="3000" dirty="0"/>
              <a:t>differentiate two types of CLIL: </a:t>
            </a:r>
          </a:p>
          <a:p>
            <a:pPr marL="0" indent="0">
              <a:lnSpc>
                <a:spcPct val="120000"/>
              </a:lnSpc>
              <a:spcBef>
                <a:spcPts val="600"/>
              </a:spcBef>
              <a:buNone/>
            </a:pPr>
            <a:r>
              <a:rPr lang="en-US" altLang="zh-TW" sz="3000" dirty="0"/>
              <a:t>Type A CLIL in subject lessons and </a:t>
            </a:r>
          </a:p>
          <a:p>
            <a:pPr marL="0" indent="0">
              <a:lnSpc>
                <a:spcPct val="120000"/>
              </a:lnSpc>
              <a:spcBef>
                <a:spcPts val="600"/>
              </a:spcBef>
              <a:buNone/>
            </a:pPr>
            <a:r>
              <a:rPr lang="en-US" altLang="zh-TW" sz="3000" dirty="0"/>
              <a:t>type B CLIL language lessons. </a:t>
            </a:r>
          </a:p>
          <a:p>
            <a:pPr marL="0" indent="0">
              <a:lnSpc>
                <a:spcPct val="120000"/>
              </a:lnSpc>
              <a:spcBef>
                <a:spcPts val="600"/>
              </a:spcBef>
              <a:buNone/>
            </a:pPr>
            <a:r>
              <a:rPr lang="en-US" altLang="zh-TW" sz="3000" dirty="0"/>
              <a:t>These types seem to be very close to what Met </a:t>
            </a:r>
            <a:r>
              <a:rPr lang="en-US" altLang="zh-TW" sz="1900" dirty="0"/>
              <a:t>(1998) </a:t>
            </a:r>
            <a:r>
              <a:rPr lang="en-US" altLang="zh-TW" sz="3000" dirty="0"/>
              <a:t>calls “content-driven” and “language-driven” ends of the continuum. </a:t>
            </a:r>
            <a:endParaRPr lang="en-US" altLang="zh-TW" sz="3000" dirty="0" smtClean="0"/>
          </a:p>
          <a:p>
            <a:pPr marL="0" indent="0">
              <a:buNone/>
            </a:pPr>
            <a:endParaRPr lang="en-US" altLang="zh-TW" sz="1500" dirty="0"/>
          </a:p>
          <a:p>
            <a:pPr marL="0" indent="0">
              <a:buNone/>
            </a:pPr>
            <a:r>
              <a:rPr lang="en-US" altLang="zh-TW" sz="3500" dirty="0"/>
              <a:t>Type A:</a:t>
            </a:r>
          </a:p>
          <a:p>
            <a:pPr marL="714375" indent="-446088">
              <a:buNone/>
            </a:pPr>
            <a:r>
              <a:rPr lang="en-US" altLang="zh-TW" sz="3500" dirty="0"/>
              <a:t>1.	includes </a:t>
            </a:r>
            <a:r>
              <a:rPr lang="en-US" altLang="zh-TW" sz="3500" b="1" dirty="0">
                <a:solidFill>
                  <a:srgbClr val="FF0000"/>
                </a:solidFill>
              </a:rPr>
              <a:t>immersion</a:t>
            </a:r>
            <a:r>
              <a:rPr lang="en-US" altLang="zh-TW" sz="3500" dirty="0"/>
              <a:t>, </a:t>
            </a:r>
          </a:p>
          <a:p>
            <a:pPr marL="714375" indent="-446088">
              <a:buNone/>
            </a:pPr>
            <a:r>
              <a:rPr lang="en-US" altLang="zh-TW" sz="3500" dirty="0"/>
              <a:t>2.	takes place when </a:t>
            </a:r>
            <a:r>
              <a:rPr lang="en-US" altLang="zh-TW" sz="3500" b="1" dirty="0">
                <a:solidFill>
                  <a:srgbClr val="FF0000"/>
                </a:solidFill>
              </a:rPr>
              <a:t>learning aims are based on the content of the academic subject </a:t>
            </a:r>
            <a:r>
              <a:rPr lang="en-US" altLang="zh-TW" sz="3500" dirty="0"/>
              <a:t>taught through the medium of a foreign language and </a:t>
            </a:r>
          </a:p>
          <a:p>
            <a:pPr marL="714375" indent="-446088">
              <a:buNone/>
            </a:pPr>
            <a:r>
              <a:rPr lang="en-US" altLang="zh-TW" sz="3500" dirty="0"/>
              <a:t>3.	</a:t>
            </a:r>
            <a:r>
              <a:rPr lang="en-US" altLang="zh-TW" sz="3500" b="1" dirty="0">
                <a:solidFill>
                  <a:srgbClr val="FF0000"/>
                </a:solidFill>
              </a:rPr>
              <a:t>assessment is mainly based on content</a:t>
            </a:r>
            <a:r>
              <a:rPr lang="en-US" altLang="zh-TW" sz="3500" dirty="0"/>
              <a:t> </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5713156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CLIL?</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Autofit/>
          </a:bodyPr>
          <a:lstStyle/>
          <a:p>
            <a:pPr marL="0" indent="0">
              <a:buNone/>
            </a:pPr>
            <a:r>
              <a:rPr lang="en-US" altLang="zh-TW" sz="2600" dirty="0"/>
              <a:t>Type B:</a:t>
            </a:r>
          </a:p>
          <a:p>
            <a:pPr marL="714375" indent="-446088">
              <a:buNone/>
            </a:pPr>
            <a:r>
              <a:rPr lang="en-US" altLang="zh-TW" sz="2600" dirty="0"/>
              <a:t>1.	refers to </a:t>
            </a:r>
            <a:r>
              <a:rPr lang="en-US" altLang="zh-TW" sz="2600" dirty="0" smtClean="0"/>
              <a:t>programs </a:t>
            </a:r>
            <a:r>
              <a:rPr lang="en-US" altLang="zh-TW" sz="2600" dirty="0"/>
              <a:t>in which </a:t>
            </a:r>
            <a:r>
              <a:rPr lang="en-US" altLang="zh-TW" sz="2600" b="1" dirty="0">
                <a:solidFill>
                  <a:srgbClr val="FF0000"/>
                </a:solidFill>
              </a:rPr>
              <a:t>foreign language instruction </a:t>
            </a:r>
            <a:r>
              <a:rPr lang="en-US" altLang="zh-TW" sz="2600" dirty="0"/>
              <a:t>is thematically based and </a:t>
            </a:r>
          </a:p>
          <a:p>
            <a:pPr marL="714375" indent="-446088">
              <a:buNone/>
            </a:pPr>
            <a:r>
              <a:rPr lang="en-US" altLang="zh-TW" sz="2600" dirty="0"/>
              <a:t>2.	</a:t>
            </a:r>
            <a:r>
              <a:rPr lang="en-US" altLang="zh-TW" sz="2600" dirty="0">
                <a:solidFill>
                  <a:srgbClr val="FF0000"/>
                </a:solidFill>
              </a:rPr>
              <a:t>content</a:t>
            </a:r>
            <a:r>
              <a:rPr lang="en-US" altLang="zh-TW" sz="2600" dirty="0"/>
              <a:t> from other school subjects is </a:t>
            </a:r>
            <a:r>
              <a:rPr lang="en-US" altLang="zh-TW" sz="2600" b="1" dirty="0">
                <a:solidFill>
                  <a:srgbClr val="FF0000"/>
                </a:solidFill>
              </a:rPr>
              <a:t>used in the language class</a:t>
            </a:r>
            <a:r>
              <a:rPr lang="en-US" altLang="zh-TW" sz="2600" dirty="0"/>
              <a:t>. </a:t>
            </a:r>
          </a:p>
          <a:p>
            <a:pPr marL="714375" indent="-446088">
              <a:buNone/>
            </a:pPr>
            <a:r>
              <a:rPr lang="en-US" altLang="zh-TW" sz="2600" dirty="0"/>
              <a:t>3.	In this case the aims and </a:t>
            </a:r>
            <a:r>
              <a:rPr lang="en-US" altLang="zh-TW" sz="2600" b="1" dirty="0">
                <a:solidFill>
                  <a:srgbClr val="FF0000"/>
                </a:solidFill>
              </a:rPr>
              <a:t>assessment focus on the foreign language</a:t>
            </a:r>
            <a:r>
              <a:rPr lang="en-US" altLang="zh-TW" sz="2600" dirty="0"/>
              <a:t>. </a:t>
            </a:r>
          </a:p>
          <a:p>
            <a:pPr marL="714375" indent="-446088">
              <a:buNone/>
            </a:pPr>
            <a:r>
              <a:rPr lang="en-US" altLang="zh-TW" sz="2600" dirty="0"/>
              <a:t>4.	This could be the case of some </a:t>
            </a:r>
            <a:r>
              <a:rPr lang="en-US" altLang="zh-TW" sz="2600" dirty="0" smtClean="0"/>
              <a:t>programs </a:t>
            </a:r>
            <a:r>
              <a:rPr lang="en-US" altLang="zh-TW" sz="2600" dirty="0"/>
              <a:t>where CLIL is only limited to the foreign language class and curricular topics and projects, such as studying the </a:t>
            </a:r>
            <a:r>
              <a:rPr lang="en-US" altLang="zh-TW" sz="2600" dirty="0">
                <a:solidFill>
                  <a:srgbClr val="FF0000"/>
                </a:solidFill>
              </a:rPr>
              <a:t>human body or the solar system in the English language class</a:t>
            </a:r>
            <a:r>
              <a:rPr lang="en-US" altLang="zh-TW" sz="2600" dirty="0"/>
              <a:t>. </a:t>
            </a:r>
          </a:p>
          <a:p>
            <a:pPr marL="0" indent="0">
              <a:buNone/>
            </a:pPr>
            <a:r>
              <a:rPr lang="en-US" altLang="zh-TW" sz="2400" dirty="0" err="1"/>
              <a:t>Massler</a:t>
            </a:r>
            <a:r>
              <a:rPr lang="en-US" altLang="zh-TW" sz="2400" dirty="0"/>
              <a:t> </a:t>
            </a:r>
            <a:r>
              <a:rPr lang="en-US" altLang="zh-TW" sz="2400" i="1" dirty="0"/>
              <a:t>et. al. </a:t>
            </a:r>
            <a:r>
              <a:rPr lang="en-US" altLang="zh-TW" sz="1800" dirty="0"/>
              <a:t>(2014) </a:t>
            </a:r>
            <a:r>
              <a:rPr lang="en-US" altLang="zh-TW" sz="2400" dirty="0"/>
              <a:t>also refer to a </a:t>
            </a:r>
            <a:r>
              <a:rPr lang="en-US" altLang="zh-TW" sz="2400" dirty="0">
                <a:solidFill>
                  <a:srgbClr val="FF0000"/>
                </a:solidFill>
              </a:rPr>
              <a:t>C type </a:t>
            </a:r>
            <a:r>
              <a:rPr lang="en-US" altLang="zh-TW" sz="2400" dirty="0"/>
              <a:t>as </a:t>
            </a:r>
            <a:r>
              <a:rPr lang="en-US" altLang="zh-TW" sz="2400" dirty="0">
                <a:solidFill>
                  <a:srgbClr val="FF0000"/>
                </a:solidFill>
              </a:rPr>
              <a:t>a full integration of content and language “shown in the pupils’ timetable as a subject of its own” </a:t>
            </a:r>
            <a:r>
              <a:rPr lang="en-US" altLang="zh-TW" sz="2400" dirty="0"/>
              <a:t>but consider that this is a “</a:t>
            </a:r>
            <a:r>
              <a:rPr lang="en-US" altLang="zh-TW" sz="2400" dirty="0">
                <a:solidFill>
                  <a:srgbClr val="FF0000"/>
                </a:solidFill>
              </a:rPr>
              <a:t>rare</a:t>
            </a:r>
            <a:r>
              <a:rPr lang="en-US" altLang="zh-TW" sz="2400" dirty="0"/>
              <a:t> phenomenon.” When compared to Met’s </a:t>
            </a:r>
            <a:r>
              <a:rPr lang="en-US" altLang="zh-TW" sz="1800" dirty="0"/>
              <a:t>(1998) </a:t>
            </a:r>
            <a:r>
              <a:rPr lang="en-US" altLang="zh-TW" sz="2400" dirty="0"/>
              <a:t>continuum, this seems to be the middle point between the two ends.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017072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err="1" smtClean="0">
                <a:solidFill>
                  <a:prstClr val="white"/>
                </a:solidFill>
                <a:latin typeface="Calibri" panose="020F0502020204030204"/>
              </a:rPr>
              <a:t>Translanguaging</a:t>
            </a:r>
            <a:r>
              <a:rPr lang="en-US" altLang="zh-TW" sz="4000" b="1" dirty="0" smtClean="0">
                <a:solidFill>
                  <a:schemeClr val="bg1"/>
                </a:solidFill>
                <a:latin typeface="+mn-lt"/>
              </a:rPr>
              <a:t> </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a:bodyPr>
          <a:lstStyle/>
          <a:p>
            <a:pPr marL="0" indent="0">
              <a:lnSpc>
                <a:spcPct val="100000"/>
              </a:lnSpc>
              <a:spcBef>
                <a:spcPts val="1200"/>
              </a:spcBef>
              <a:buNone/>
            </a:pPr>
            <a:r>
              <a:rPr lang="en-US" altLang="zh-TW" sz="3600" dirty="0"/>
              <a:t>A term first coined by Cen Williams (1994): “…the ability of </a:t>
            </a:r>
            <a:r>
              <a:rPr lang="en-US" altLang="zh-TW" sz="3600" b="1" dirty="0">
                <a:solidFill>
                  <a:srgbClr val="FF0000"/>
                </a:solidFill>
              </a:rPr>
              <a:t>multilingual speakers to shuttle between languages</a:t>
            </a:r>
            <a:r>
              <a:rPr lang="en-US" altLang="zh-TW" sz="3600" dirty="0"/>
              <a:t>, treating the diverse languages that form their repertoire as </a:t>
            </a:r>
            <a:r>
              <a:rPr lang="en-US" altLang="zh-TW" sz="3600" dirty="0">
                <a:solidFill>
                  <a:srgbClr val="FF0000"/>
                </a:solidFill>
              </a:rPr>
              <a:t>an integrated system</a:t>
            </a:r>
            <a:r>
              <a:rPr lang="en-US" altLang="zh-TW" sz="3600" dirty="0"/>
              <a:t>….” </a:t>
            </a:r>
            <a:endParaRPr lang="en-US" altLang="zh-TW" sz="3600" dirty="0" smtClean="0"/>
          </a:p>
          <a:p>
            <a:pPr marL="0" indent="0">
              <a:lnSpc>
                <a:spcPct val="100000"/>
              </a:lnSpc>
              <a:spcBef>
                <a:spcPts val="1200"/>
              </a:spcBef>
              <a:buNone/>
            </a:pPr>
            <a:endParaRPr lang="en-US" altLang="zh-TW" sz="3600" dirty="0"/>
          </a:p>
          <a:p>
            <a:pPr marL="0" indent="0">
              <a:lnSpc>
                <a:spcPct val="100000"/>
              </a:lnSpc>
              <a:spcBef>
                <a:spcPts val="1200"/>
              </a:spcBef>
              <a:buNone/>
            </a:pPr>
            <a:r>
              <a:rPr lang="zh-TW" altLang="zh-TW" sz="3600" dirty="0"/>
              <a:t>Making use of translanguaging in the classroom </a:t>
            </a:r>
            <a:r>
              <a:rPr lang="zh-TW" altLang="zh-TW" sz="3600" dirty="0">
                <a:solidFill>
                  <a:srgbClr val="FF0000"/>
                </a:solidFill>
              </a:rPr>
              <a:t>does not require the teacher to be bilingual</a:t>
            </a:r>
            <a:r>
              <a:rPr lang="zh-TW" altLang="zh-TW" sz="3600" dirty="0"/>
              <a:t>; however</a:t>
            </a:r>
            <a:r>
              <a:rPr lang="zh-TW" altLang="zh-TW" sz="3600" b="1" dirty="0">
                <a:solidFill>
                  <a:srgbClr val="FF0000"/>
                </a:solidFill>
              </a:rPr>
              <a:t>, it does require the teacher to be a co-learner</a:t>
            </a:r>
            <a:r>
              <a:rPr lang="en-US" altLang="zh-TW" sz="3600" dirty="0"/>
              <a:t> </a:t>
            </a:r>
            <a:r>
              <a:rPr lang="en-US" altLang="zh-TW" sz="2000" dirty="0"/>
              <a:t>(Garcia, 2014)</a:t>
            </a:r>
            <a:r>
              <a:rPr lang="zh-TW" altLang="zh-TW" sz="3600" dirty="0" smtClean="0"/>
              <a:t>.</a:t>
            </a:r>
            <a:endParaRPr lang="en-US" altLang="zh-TW" sz="3600" baseline="30000" dirty="0"/>
          </a:p>
          <a:p>
            <a:pPr marL="0" indent="0">
              <a:lnSpc>
                <a:spcPct val="100000"/>
              </a:lnSpc>
              <a:spcBef>
                <a:spcPts val="1200"/>
              </a:spcBef>
              <a:buNone/>
            </a:pPr>
            <a:endParaRPr lang="en-US" altLang="zh-TW" sz="3600"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5141686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CLIL?</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fontScale="92500" lnSpcReduction="10000"/>
          </a:bodyPr>
          <a:lstStyle/>
          <a:p>
            <a:pPr marL="2960688" indent="-2960688" defTabSz="450850">
              <a:buNone/>
            </a:pPr>
            <a:r>
              <a:rPr lang="en-US" altLang="zh-TW" sz="3600" dirty="0"/>
              <a:t>Code-switching: 	One language as a major role and other languages are interrupting </a:t>
            </a:r>
          </a:p>
          <a:p>
            <a:pPr marL="2687638" indent="-2687638" defTabSz="450850">
              <a:buNone/>
            </a:pPr>
            <a:endParaRPr lang="en-US" altLang="zh-TW" sz="1300" dirty="0"/>
          </a:p>
          <a:p>
            <a:pPr marL="2960688" indent="-2960688" defTabSz="450850">
              <a:buNone/>
            </a:pPr>
            <a:r>
              <a:rPr lang="en-US" altLang="zh-TW" sz="3600" dirty="0" err="1"/>
              <a:t>Translanguaging</a:t>
            </a:r>
            <a:r>
              <a:rPr lang="en-US" altLang="zh-TW" sz="3600" dirty="0"/>
              <a:t>: 	Multiple languages work together to help students comprehend the content knowledge and help the students internalize the inputs in hope that they can share their ideas with others in at least one language (here </a:t>
            </a:r>
            <a:r>
              <a:rPr lang="en-US" altLang="zh-TW" sz="3600" dirty="0" smtClean="0"/>
              <a:t>we </a:t>
            </a:r>
            <a:r>
              <a:rPr lang="en-US" altLang="zh-TW" sz="3600" dirty="0"/>
              <a:t>hope our students can comprehend the content knowledge using both Mandarin and English and can express their ideas in English).</a:t>
            </a:r>
            <a:endParaRPr lang="zh-TW" altLang="en-US" sz="3600"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5488659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Some challenges for promoting CLIL</a:t>
            </a:r>
            <a:r>
              <a:rPr lang="zh-TW" altLang="en-US" sz="4000" b="1" dirty="0" smtClean="0">
                <a:solidFill>
                  <a:schemeClr val="bg1"/>
                </a:solidFill>
                <a:latin typeface="+mn-lt"/>
              </a:rPr>
              <a:t> </a:t>
            </a:r>
            <a:r>
              <a:rPr lang="en-US" altLang="zh-TW" sz="4000" b="1" dirty="0" smtClean="0">
                <a:solidFill>
                  <a:schemeClr val="bg1"/>
                </a:solidFill>
                <a:latin typeface="+mn-lt"/>
              </a:rPr>
              <a:t>in Taiwan</a:t>
            </a:r>
            <a:endParaRPr lang="zh-TW" altLang="en-US" sz="4000" b="1" dirty="0">
              <a:solidFill>
                <a:schemeClr val="bg1"/>
              </a:solidFill>
              <a:latin typeface="+mn-lt"/>
            </a:endParaRPr>
          </a:p>
        </p:txBody>
      </p:sp>
      <p:sp>
        <p:nvSpPr>
          <p:cNvPr id="3" name="Content Placeholder 2"/>
          <p:cNvSpPr>
            <a:spLocks noGrp="1"/>
          </p:cNvSpPr>
          <p:nvPr>
            <p:ph idx="1"/>
          </p:nvPr>
        </p:nvSpPr>
        <p:spPr>
          <a:xfrm>
            <a:off x="438913" y="1012875"/>
            <a:ext cx="11362562" cy="5164090"/>
          </a:xfrm>
        </p:spPr>
        <p:txBody>
          <a:bodyPr>
            <a:normAutofit lnSpcReduction="10000"/>
          </a:bodyPr>
          <a:lstStyle/>
          <a:p>
            <a:pPr marL="3498850" indent="-3498850" defTabSz="1041400">
              <a:lnSpc>
                <a:spcPct val="100000"/>
              </a:lnSpc>
              <a:spcBef>
                <a:spcPts val="600"/>
              </a:spcBef>
              <a:buNone/>
              <a:tabLst>
                <a:tab pos="354013" algn="l"/>
              </a:tabLst>
            </a:pPr>
            <a:r>
              <a:rPr lang="en-US" altLang="zh-TW" b="1" dirty="0" smtClean="0"/>
              <a:t>1.	learning hours	</a:t>
            </a:r>
            <a:r>
              <a:rPr lang="en-US" altLang="zh-TW" b="1" dirty="0" smtClean="0"/>
              <a:t>Too </a:t>
            </a:r>
            <a:r>
              <a:rPr lang="en-US" altLang="zh-TW" b="1" dirty="0" smtClean="0"/>
              <a:t>limited</a:t>
            </a:r>
            <a:r>
              <a:rPr lang="en-US" altLang="zh-TW" b="1" dirty="0"/>
              <a:t> </a:t>
            </a:r>
            <a:r>
              <a:rPr lang="en-US" altLang="zh-TW" b="1" dirty="0" smtClean="0"/>
              <a:t>both in teaching and learning</a:t>
            </a:r>
          </a:p>
          <a:p>
            <a:pPr marL="3498850" indent="-3498850" defTabSz="1041400">
              <a:lnSpc>
                <a:spcPct val="100000"/>
              </a:lnSpc>
              <a:spcBef>
                <a:spcPts val="600"/>
              </a:spcBef>
              <a:buNone/>
              <a:tabLst>
                <a:tab pos="354013" algn="l"/>
              </a:tabLst>
            </a:pPr>
            <a:r>
              <a:rPr lang="en-US" altLang="zh-TW" b="1" dirty="0" smtClean="0"/>
              <a:t>2.	</a:t>
            </a:r>
            <a:r>
              <a:rPr lang="en-US" altLang="zh-TW" b="1" dirty="0" smtClean="0">
                <a:solidFill>
                  <a:srgbClr val="7030A0"/>
                </a:solidFill>
              </a:rPr>
              <a:t>Students’ English	</a:t>
            </a:r>
            <a:r>
              <a:rPr lang="en-US" altLang="zh-TW" b="1" dirty="0" smtClean="0">
                <a:solidFill>
                  <a:srgbClr val="7030A0"/>
                </a:solidFill>
              </a:rPr>
              <a:t>Mostly </a:t>
            </a:r>
            <a:r>
              <a:rPr lang="en-US" altLang="zh-TW" b="1" dirty="0" smtClean="0">
                <a:solidFill>
                  <a:srgbClr val="7030A0"/>
                </a:solidFill>
              </a:rPr>
              <a:t>poor (from grade school to college)</a:t>
            </a:r>
          </a:p>
          <a:p>
            <a:pPr marL="3498850" indent="-3498850" defTabSz="1041400">
              <a:lnSpc>
                <a:spcPct val="100000"/>
              </a:lnSpc>
              <a:spcBef>
                <a:spcPts val="600"/>
              </a:spcBef>
              <a:buNone/>
              <a:tabLst>
                <a:tab pos="354013" algn="l"/>
              </a:tabLst>
            </a:pPr>
            <a:r>
              <a:rPr lang="en-US" altLang="zh-TW" b="1" dirty="0" smtClean="0"/>
              <a:t>3.	Teachers’ English	</a:t>
            </a:r>
            <a:r>
              <a:rPr lang="en-US" altLang="zh-TW" b="1" dirty="0" smtClean="0"/>
              <a:t>L</a:t>
            </a:r>
            <a:r>
              <a:rPr lang="en-US" altLang="zh-TW" b="1" dirty="0" smtClean="0"/>
              <a:t>imited numbers </a:t>
            </a:r>
            <a:r>
              <a:rPr lang="en-US" altLang="zh-TW" b="1" dirty="0" smtClean="0"/>
              <a:t>of subject teachers are good</a:t>
            </a:r>
          </a:p>
          <a:p>
            <a:pPr marL="3498850" indent="-3498850" defTabSz="1041400">
              <a:lnSpc>
                <a:spcPct val="100000"/>
              </a:lnSpc>
              <a:spcBef>
                <a:spcPts val="600"/>
              </a:spcBef>
              <a:buNone/>
              <a:tabLst>
                <a:tab pos="354013" algn="l"/>
              </a:tabLst>
            </a:pPr>
            <a:r>
              <a:rPr lang="en-US" altLang="zh-TW" b="1" dirty="0" smtClean="0"/>
              <a:t>4.	</a:t>
            </a:r>
            <a:r>
              <a:rPr lang="en-US" altLang="zh-TW" b="1" dirty="0" smtClean="0">
                <a:solidFill>
                  <a:srgbClr val="7030A0"/>
                </a:solidFill>
              </a:rPr>
              <a:t>teacher’s willingness	</a:t>
            </a:r>
            <a:r>
              <a:rPr lang="en-US" altLang="zh-TW" b="1" dirty="0" smtClean="0">
                <a:solidFill>
                  <a:srgbClr val="7030A0"/>
                </a:solidFill>
              </a:rPr>
              <a:t>Mostly </a:t>
            </a:r>
            <a:r>
              <a:rPr lang="en-US" altLang="zh-TW" b="1" dirty="0" smtClean="0">
                <a:solidFill>
                  <a:srgbClr val="7030A0"/>
                </a:solidFill>
              </a:rPr>
              <a:t>low</a:t>
            </a:r>
          </a:p>
          <a:p>
            <a:pPr marL="3498850" indent="-3498850" defTabSz="1041400">
              <a:lnSpc>
                <a:spcPct val="100000"/>
              </a:lnSpc>
              <a:spcBef>
                <a:spcPts val="600"/>
              </a:spcBef>
              <a:buNone/>
              <a:tabLst>
                <a:tab pos="354013" algn="l"/>
              </a:tabLst>
            </a:pPr>
            <a:r>
              <a:rPr lang="en-US" altLang="zh-TW" b="1" dirty="0" smtClean="0"/>
              <a:t>5.</a:t>
            </a:r>
            <a:r>
              <a:rPr lang="en-US" altLang="zh-TW" b="1" dirty="0"/>
              <a:t>	</a:t>
            </a:r>
            <a:r>
              <a:rPr lang="en-US" altLang="zh-TW" b="1" dirty="0" smtClean="0"/>
              <a:t>Methods/strategies	Various for different subjects (scaffolding is a must)</a:t>
            </a:r>
            <a:endParaRPr lang="en-US" altLang="zh-TW" b="1" dirty="0" smtClean="0"/>
          </a:p>
          <a:p>
            <a:pPr marL="3498850" indent="-3498850" defTabSz="1041400">
              <a:lnSpc>
                <a:spcPct val="100000"/>
              </a:lnSpc>
              <a:spcBef>
                <a:spcPts val="600"/>
              </a:spcBef>
              <a:buNone/>
              <a:tabLst>
                <a:tab pos="354013" algn="l"/>
              </a:tabLst>
            </a:pPr>
            <a:r>
              <a:rPr lang="en-US" altLang="zh-TW" b="1" dirty="0" smtClean="0"/>
              <a:t>6.</a:t>
            </a:r>
            <a:r>
              <a:rPr lang="en-US" altLang="zh-TW" b="1" dirty="0" smtClean="0"/>
              <a:t>	Contents 	</a:t>
            </a:r>
            <a:r>
              <a:rPr lang="en-US" altLang="zh-TW" b="1" dirty="0" smtClean="0"/>
              <a:t>Usually too </a:t>
            </a:r>
            <a:r>
              <a:rPr lang="en-US" altLang="zh-TW" b="1" dirty="0" smtClean="0"/>
              <a:t>much for students if they want to learn English at the same time</a:t>
            </a:r>
          </a:p>
          <a:p>
            <a:pPr marL="3498850" indent="-3498850" defTabSz="1041400">
              <a:lnSpc>
                <a:spcPct val="100000"/>
              </a:lnSpc>
              <a:spcBef>
                <a:spcPts val="600"/>
              </a:spcBef>
              <a:buNone/>
              <a:tabLst>
                <a:tab pos="354013" algn="l"/>
              </a:tabLst>
            </a:pPr>
            <a:r>
              <a:rPr lang="en-US" altLang="zh-TW" b="1" dirty="0" smtClean="0"/>
              <a:t>7.</a:t>
            </a:r>
            <a:r>
              <a:rPr lang="en-US" altLang="zh-TW" b="1" dirty="0" smtClean="0"/>
              <a:t>	</a:t>
            </a:r>
            <a:r>
              <a:rPr lang="en-US" altLang="zh-TW" b="1" dirty="0" smtClean="0">
                <a:solidFill>
                  <a:srgbClr val="7030A0"/>
                </a:solidFill>
              </a:rPr>
              <a:t>Textbooks	No textbooks available now (for any subjects)</a:t>
            </a:r>
          </a:p>
          <a:p>
            <a:pPr marL="3498850" indent="-3498850" defTabSz="1041400">
              <a:lnSpc>
                <a:spcPct val="100000"/>
              </a:lnSpc>
              <a:spcBef>
                <a:spcPts val="600"/>
              </a:spcBef>
              <a:buNone/>
              <a:tabLst>
                <a:tab pos="354013" algn="l"/>
              </a:tabLst>
            </a:pPr>
            <a:r>
              <a:rPr lang="en-US" altLang="zh-TW" b="1" dirty="0" smtClean="0"/>
              <a:t>8.</a:t>
            </a:r>
            <a:r>
              <a:rPr lang="en-US" altLang="zh-TW" b="1" dirty="0" smtClean="0"/>
              <a:t>	Assessments	</a:t>
            </a:r>
            <a:r>
              <a:rPr lang="en-US" altLang="zh-TW" b="1" dirty="0" smtClean="0"/>
              <a:t>Not </a:t>
            </a:r>
            <a:r>
              <a:rPr lang="en-US" altLang="zh-TW" b="1" dirty="0" smtClean="0"/>
              <a:t>aligned with those given in the other regular classes (either language or </a:t>
            </a:r>
            <a:r>
              <a:rPr lang="en-US" altLang="zh-TW" b="1" dirty="0" smtClean="0"/>
              <a:t>content classes)</a:t>
            </a:r>
            <a:endParaRPr lang="en-US" altLang="zh-TW" b="1" dirty="0" smtClean="0"/>
          </a:p>
          <a:p>
            <a:pPr marL="3498850" indent="-3498850" defTabSz="1744663">
              <a:lnSpc>
                <a:spcPct val="100000"/>
              </a:lnSpc>
              <a:spcBef>
                <a:spcPts val="600"/>
              </a:spcBef>
              <a:buNone/>
              <a:tabLst>
                <a:tab pos="354013" algn="l"/>
              </a:tabLst>
            </a:pPr>
            <a:r>
              <a:rPr lang="en-US" altLang="zh-TW" b="1" dirty="0" smtClean="0"/>
              <a:t>9.</a:t>
            </a:r>
            <a:r>
              <a:rPr lang="en-US" altLang="zh-TW" b="1" dirty="0" smtClean="0"/>
              <a:t>	</a:t>
            </a:r>
            <a:r>
              <a:rPr lang="en-US" altLang="zh-TW" b="1" dirty="0" smtClean="0">
                <a:solidFill>
                  <a:srgbClr val="7030A0"/>
                </a:solidFill>
              </a:rPr>
              <a:t>Expected outcome	</a:t>
            </a:r>
            <a:r>
              <a:rPr lang="en-US" altLang="zh-TW" b="1" dirty="0" smtClean="0">
                <a:solidFill>
                  <a:srgbClr val="7030A0"/>
                </a:solidFill>
              </a:rPr>
              <a:t>Far </a:t>
            </a:r>
            <a:r>
              <a:rPr lang="en-US" altLang="zh-TW" b="1" dirty="0" smtClean="0">
                <a:solidFill>
                  <a:srgbClr val="7030A0"/>
                </a:solidFill>
              </a:rPr>
              <a:t>shorter than expected</a:t>
            </a:r>
            <a:r>
              <a:rPr lang="en-US" altLang="zh-TW" b="1" dirty="0" smtClean="0"/>
              <a:t>	</a:t>
            </a:r>
            <a:endParaRPr lang="en-US" altLang="zh-TW" b="1"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dirty="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TW" altLang="en-US" sz="12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20732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2650" y="3017521"/>
            <a:ext cx="7886700" cy="3159443"/>
          </a:xfrm>
        </p:spPr>
        <p:txBody>
          <a:bodyPr>
            <a:normAutofit/>
          </a:bodyPr>
          <a:lstStyle/>
          <a:p>
            <a:pPr marL="0" indent="0" algn="ctr">
              <a:buNone/>
            </a:pPr>
            <a:r>
              <a:rPr lang="en-US" altLang="zh-TW" sz="1500" dirty="0"/>
              <a:t/>
            </a:r>
            <a:br>
              <a:rPr lang="en-US" altLang="zh-TW" sz="1500" dirty="0"/>
            </a:br>
            <a:r>
              <a:rPr lang="en-US" altLang="zh-TW" sz="6000" dirty="0"/>
              <a:t>Thank you!</a:t>
            </a:r>
          </a:p>
        </p:txBody>
      </p:sp>
      <p:sp>
        <p:nvSpPr>
          <p:cNvPr id="4" name="Date Placeholder 3"/>
          <p:cNvSpPr>
            <a:spLocks noGrp="1"/>
          </p:cNvSpPr>
          <p:nvPr>
            <p:ph type="dt" sz="half" idx="10"/>
          </p:nvPr>
        </p:nvSpPr>
        <p:spPr/>
        <p:txBody>
          <a:bodyPr/>
          <a:lstStyle/>
          <a:p>
            <a:pPr>
              <a:defRPr/>
            </a:pPr>
            <a:fld id="{166BCFA4-F611-4723-AF59-711C969EFD91}" type="datetime1">
              <a:rPr lang="en-US" altLang="zh-TW" smtClean="0">
                <a:latin typeface="Calibri" panose="020F0502020204030204"/>
                <a:ea typeface="新細明體" panose="02020500000000000000" pitchFamily="18" charset="-120"/>
              </a:rPr>
              <a:pPr>
                <a:defRPr/>
              </a:pPr>
              <a:t>12/7/2018</a:t>
            </a:fld>
            <a:endParaRPr lang="zh-TW" altLang="en-US" dirty="0">
              <a:latin typeface="Calibri" panose="020F0502020204030204"/>
              <a:ea typeface="新細明體" panose="02020500000000000000" pitchFamily="18" charset="-120"/>
            </a:endParaRPr>
          </a:p>
        </p:txBody>
      </p:sp>
      <p:sp>
        <p:nvSpPr>
          <p:cNvPr id="2" name="Footer Placeholder 1"/>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pPr>
              <a:defRPr/>
            </a:pPr>
            <a:fld id="{3B1BFFB9-C952-4C22-82D0-3D6A0AF64A5E}" type="slidenum">
              <a:rPr lang="zh-TW" altLang="en-US">
                <a:latin typeface="Calibri" panose="020F0502020204030204"/>
                <a:ea typeface="新細明體" panose="02020500000000000000" pitchFamily="18" charset="-120"/>
              </a:rPr>
              <a:pPr>
                <a:defRPr/>
              </a:pPr>
              <a:t>28</a:t>
            </a:fld>
            <a:endParaRPr lang="zh-TW" altLang="en-US" dirty="0">
              <a:latin typeface="Calibri" panose="020F0502020204030204"/>
              <a:ea typeface="新細明體" panose="02020500000000000000" pitchFamily="18" charset="-120"/>
            </a:endParaRPr>
          </a:p>
        </p:txBody>
      </p:sp>
      <p:sp>
        <p:nvSpPr>
          <p:cNvPr id="7" name="矩形 6"/>
          <p:cNvSpPr/>
          <p:nvPr/>
        </p:nvSpPr>
        <p:spPr>
          <a:xfrm>
            <a:off x="734032" y="205471"/>
            <a:ext cx="10820399" cy="523220"/>
          </a:xfrm>
          <a:prstGeom prst="rect">
            <a:avLst/>
          </a:prstGeom>
        </p:spPr>
        <p:txBody>
          <a:bodyPr wrap="square">
            <a:spAutoFit/>
          </a:bodyPr>
          <a:lstStyle/>
          <a:p>
            <a:pPr algn="ctr"/>
            <a:r>
              <a:rPr lang="en-US" altLang="zh-TW" sz="2800" b="1" kern="0" dirty="0" smtClean="0">
                <a:solidFill>
                  <a:schemeClr val="bg1"/>
                </a:solidFill>
                <a:cs typeface="Helvetica" panose="020B0604020202020204" pitchFamily="34" charset="0"/>
              </a:rPr>
              <a:t>2018 TESPA Annual Meeting and Taiwan ESP Symposium</a:t>
            </a:r>
            <a:endParaRPr lang="zh-TW" altLang="zh-TW" sz="2800" kern="100" dirty="0">
              <a:solidFill>
                <a:schemeClr val="bg1"/>
              </a:solidFill>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40235920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Why ESP?</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a:bodyPr>
          <a:lstStyle/>
          <a:p>
            <a:pPr marL="361950" indent="-361950">
              <a:lnSpc>
                <a:spcPct val="100000"/>
              </a:lnSpc>
              <a:spcBef>
                <a:spcPts val="600"/>
              </a:spcBef>
              <a:buNone/>
            </a:pPr>
            <a:r>
              <a:rPr lang="en-US" altLang="zh-TW" dirty="0"/>
              <a:t>1. 	The </a:t>
            </a:r>
            <a:r>
              <a:rPr lang="en-US" altLang="zh-TW" b="1" dirty="0">
                <a:solidFill>
                  <a:srgbClr val="FF0000"/>
                </a:solidFill>
              </a:rPr>
              <a:t>demands</a:t>
            </a:r>
            <a:r>
              <a:rPr lang="en-US" altLang="zh-TW" dirty="0">
                <a:solidFill>
                  <a:srgbClr val="FF0000"/>
                </a:solidFill>
              </a:rPr>
              <a:t> of the </a:t>
            </a:r>
            <a:r>
              <a:rPr lang="en-US" altLang="zh-TW" b="1" dirty="0">
                <a:solidFill>
                  <a:srgbClr val="FF0000"/>
                </a:solidFill>
              </a:rPr>
              <a:t>global economic development </a:t>
            </a:r>
            <a:r>
              <a:rPr lang="en-US" altLang="zh-TW" dirty="0"/>
              <a:t>in the 20</a:t>
            </a:r>
            <a:r>
              <a:rPr lang="en-US" altLang="zh-TW" baseline="30000" dirty="0"/>
              <a:t>th</a:t>
            </a:r>
            <a:r>
              <a:rPr lang="en-US" altLang="zh-TW" dirty="0"/>
              <a:t> century.</a:t>
            </a:r>
          </a:p>
          <a:p>
            <a:pPr marL="358775" indent="-358775">
              <a:lnSpc>
                <a:spcPct val="100000"/>
              </a:lnSpc>
              <a:spcBef>
                <a:spcPts val="600"/>
              </a:spcBef>
              <a:buNone/>
            </a:pPr>
            <a:r>
              <a:rPr lang="en-US" altLang="zh-TW" dirty="0" smtClean="0"/>
              <a:t>2.	New </a:t>
            </a:r>
            <a:r>
              <a:rPr lang="en-US" altLang="zh-TW" dirty="0"/>
              <a:t>findings regarding English used in different disciplines/genres</a:t>
            </a:r>
          </a:p>
          <a:p>
            <a:pPr marL="804863" lvl="1" indent="-461963">
              <a:lnSpc>
                <a:spcPct val="100000"/>
              </a:lnSpc>
              <a:spcBef>
                <a:spcPts val="600"/>
              </a:spcBef>
              <a:buNone/>
            </a:pPr>
            <a:r>
              <a:rPr lang="en-US" altLang="zh-TW" sz="2800" dirty="0" smtClean="0"/>
              <a:t>1)	Barber </a:t>
            </a:r>
            <a:r>
              <a:rPr lang="en-US" altLang="zh-TW" sz="2800" dirty="0"/>
              <a:t>(1962) reported the </a:t>
            </a:r>
            <a:r>
              <a:rPr lang="en-US" altLang="zh-TW" sz="2800" b="1" dirty="0">
                <a:solidFill>
                  <a:srgbClr val="FF0000"/>
                </a:solidFill>
              </a:rPr>
              <a:t>nature of scientific English</a:t>
            </a:r>
          </a:p>
          <a:p>
            <a:pPr marL="804863" lvl="1" indent="-461963">
              <a:lnSpc>
                <a:spcPct val="100000"/>
              </a:lnSpc>
              <a:spcBef>
                <a:spcPts val="600"/>
              </a:spcBef>
              <a:buNone/>
            </a:pPr>
            <a:r>
              <a:rPr lang="en-US" altLang="zh-TW" sz="2800" dirty="0" smtClean="0"/>
              <a:t>2)</a:t>
            </a:r>
            <a:r>
              <a:rPr lang="en-US" altLang="zh-TW" sz="2800" b="1" dirty="0" smtClean="0">
                <a:solidFill>
                  <a:srgbClr val="FF0000"/>
                </a:solidFill>
              </a:rPr>
              <a:t>	English </a:t>
            </a:r>
            <a:r>
              <a:rPr lang="en-US" altLang="zh-TW" sz="2800" b="1" dirty="0">
                <a:solidFill>
                  <a:srgbClr val="FF0000"/>
                </a:solidFill>
              </a:rPr>
              <a:t>for Science and Technology </a:t>
            </a:r>
            <a:r>
              <a:rPr lang="en-US" altLang="zh-TW" sz="2800" dirty="0"/>
              <a:t>(EST) was largely studied in the 1970s (Ewer &amp; </a:t>
            </a:r>
            <a:r>
              <a:rPr lang="en-US" altLang="zh-TW" sz="2800" dirty="0" err="1"/>
              <a:t>Latorre</a:t>
            </a:r>
            <a:r>
              <a:rPr lang="en-US" altLang="zh-TW" sz="2800" dirty="0"/>
              <a:t> 1969; Swales, 1971; </a:t>
            </a:r>
            <a:r>
              <a:rPr lang="en-US" altLang="zh-TW" sz="2800" dirty="0" err="1"/>
              <a:t>Lelinker</a:t>
            </a:r>
            <a:r>
              <a:rPr lang="en-US" altLang="zh-TW" sz="2800" dirty="0"/>
              <a:t> &amp; Trimble, 1976, etc.) and </a:t>
            </a:r>
            <a:r>
              <a:rPr lang="en-US" altLang="zh-TW" sz="2800" b="1" dirty="0">
                <a:solidFill>
                  <a:srgbClr val="FF0000"/>
                </a:solidFill>
              </a:rPr>
              <a:t>doctor-patient communication </a:t>
            </a:r>
            <a:r>
              <a:rPr lang="en-US" altLang="zh-TW" sz="2800" dirty="0"/>
              <a:t>by </a:t>
            </a:r>
            <a:r>
              <a:rPr lang="en-US" altLang="zh-TW" sz="2800" dirty="0" err="1"/>
              <a:t>Candlin</a:t>
            </a:r>
            <a:r>
              <a:rPr lang="en-US" altLang="zh-TW" sz="2800" dirty="0"/>
              <a:t>, </a:t>
            </a:r>
            <a:r>
              <a:rPr lang="en-US" altLang="zh-TW" sz="2800" dirty="0" err="1"/>
              <a:t>Bruton</a:t>
            </a:r>
            <a:r>
              <a:rPr lang="en-US" altLang="zh-TW" sz="2800" dirty="0"/>
              <a:t> &amp; Leather (1976) </a:t>
            </a:r>
          </a:p>
          <a:p>
            <a:pPr marL="358775" indent="-358775">
              <a:lnSpc>
                <a:spcPct val="100000"/>
              </a:lnSpc>
              <a:spcBef>
                <a:spcPts val="600"/>
              </a:spcBef>
              <a:buNone/>
            </a:pPr>
            <a:r>
              <a:rPr lang="en-US" altLang="zh-TW" dirty="0" smtClean="0"/>
              <a:t>3.	The </a:t>
            </a:r>
            <a:r>
              <a:rPr lang="en-US" altLang="zh-TW" dirty="0"/>
              <a:t>awareness of “</a:t>
            </a:r>
            <a:r>
              <a:rPr lang="en-US" altLang="zh-TW" b="1" dirty="0">
                <a:solidFill>
                  <a:srgbClr val="FF0000"/>
                </a:solidFill>
              </a:rPr>
              <a:t>why do English learners need to learn English</a:t>
            </a:r>
            <a:r>
              <a:rPr lang="en-US" altLang="zh-TW" b="1" dirty="0" smtClean="0">
                <a:solidFill>
                  <a:srgbClr val="FF0000"/>
                </a:solidFill>
              </a:rPr>
              <a:t>?</a:t>
            </a:r>
            <a:r>
              <a:rPr lang="en-US" altLang="zh-TW" dirty="0" smtClean="0"/>
              <a:t>”</a:t>
            </a:r>
          </a:p>
          <a:p>
            <a:pPr marL="358775" indent="-358775">
              <a:lnSpc>
                <a:spcPct val="100000"/>
              </a:lnSpc>
              <a:spcBef>
                <a:spcPts val="600"/>
              </a:spcBef>
              <a:buNone/>
            </a:pPr>
            <a:r>
              <a:rPr lang="en-US" altLang="zh-TW" dirty="0" smtClean="0"/>
              <a:t>4.	Perhaps </a:t>
            </a:r>
            <a:r>
              <a:rPr lang="en-US" altLang="zh-TW" dirty="0" smtClean="0">
                <a:solidFill>
                  <a:srgbClr val="FF0000"/>
                </a:solidFill>
              </a:rPr>
              <a:t>ESP</a:t>
            </a:r>
            <a:r>
              <a:rPr lang="en-US" altLang="zh-TW" dirty="0" smtClean="0"/>
              <a:t> is an </a:t>
            </a:r>
            <a:r>
              <a:rPr lang="en-US" altLang="zh-TW" dirty="0" smtClean="0">
                <a:solidFill>
                  <a:srgbClr val="FF0000"/>
                </a:solidFill>
              </a:rPr>
              <a:t>option</a:t>
            </a:r>
            <a:r>
              <a:rPr lang="en-US" altLang="zh-TW" dirty="0" smtClean="0"/>
              <a:t> that can help those who fail in </a:t>
            </a:r>
            <a:r>
              <a:rPr lang="en-US" altLang="zh-TW" dirty="0" smtClean="0">
                <a:solidFill>
                  <a:srgbClr val="FF0000"/>
                </a:solidFill>
              </a:rPr>
              <a:t>EGP</a:t>
            </a:r>
            <a:r>
              <a:rPr lang="en-US" altLang="zh-TW" dirty="0" smtClean="0"/>
              <a:t> classes</a:t>
            </a:r>
            <a:endParaRPr lang="en-US" altLang="zh-TW"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581328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smtClean="0">
                <a:solidFill>
                  <a:schemeClr val="bg1"/>
                </a:solidFill>
                <a:latin typeface="+mn-lt"/>
              </a:rPr>
              <a:t>What should be included in ESP?</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lnSpcReduction="10000"/>
          </a:bodyPr>
          <a:lstStyle/>
          <a:p>
            <a:pPr marL="0" lvl="0" indent="0">
              <a:lnSpc>
                <a:spcPct val="110000"/>
              </a:lnSpc>
              <a:spcBef>
                <a:spcPts val="600"/>
              </a:spcBef>
              <a:buNone/>
            </a:pPr>
            <a:r>
              <a:rPr lang="en-US" altLang="zh-TW" sz="3600" dirty="0" err="1">
                <a:solidFill>
                  <a:prstClr val="black"/>
                </a:solidFill>
              </a:rPr>
              <a:t>Hohn</a:t>
            </a:r>
            <a:r>
              <a:rPr lang="en-US" altLang="zh-TW" sz="3600" dirty="0">
                <a:solidFill>
                  <a:prstClr val="black"/>
                </a:solidFill>
              </a:rPr>
              <a:t> Munby’s </a:t>
            </a:r>
            <a:r>
              <a:rPr lang="en-US" altLang="zh-TW" sz="3600" i="1" dirty="0">
                <a:solidFill>
                  <a:prstClr val="black"/>
                </a:solidFill>
              </a:rPr>
              <a:t>Communicative Syllabus Design</a:t>
            </a:r>
            <a:r>
              <a:rPr lang="en-US" altLang="zh-TW" sz="3600" dirty="0">
                <a:solidFill>
                  <a:prstClr val="black"/>
                </a:solidFill>
              </a:rPr>
              <a:t> </a:t>
            </a:r>
            <a:r>
              <a:rPr lang="en-US" altLang="zh-TW" dirty="0">
                <a:solidFill>
                  <a:prstClr val="black"/>
                </a:solidFill>
              </a:rPr>
              <a:t>(1978)</a:t>
            </a:r>
            <a:r>
              <a:rPr lang="zh-TW" altLang="en-US" dirty="0">
                <a:solidFill>
                  <a:prstClr val="black"/>
                </a:solidFill>
              </a:rPr>
              <a:t> </a:t>
            </a:r>
            <a:r>
              <a:rPr lang="en-US" altLang="zh-TW" sz="3600" dirty="0">
                <a:solidFill>
                  <a:prstClr val="black"/>
                </a:solidFill>
              </a:rPr>
              <a:t>for </a:t>
            </a:r>
            <a:r>
              <a:rPr lang="en-US" altLang="zh-TW" sz="3600" b="1" dirty="0">
                <a:solidFill>
                  <a:srgbClr val="FF0000"/>
                </a:solidFill>
              </a:rPr>
              <a:t>Needs Analysis</a:t>
            </a:r>
            <a:r>
              <a:rPr lang="en-US" altLang="zh-TW" sz="3600" dirty="0">
                <a:solidFill>
                  <a:prstClr val="black"/>
                </a:solidFill>
              </a:rPr>
              <a:t>.</a:t>
            </a:r>
            <a:r>
              <a:rPr lang="en-US" altLang="zh-TW" sz="2000" dirty="0">
                <a:solidFill>
                  <a:prstClr val="black"/>
                </a:solidFill>
              </a:rPr>
              <a:t> </a:t>
            </a:r>
          </a:p>
          <a:p>
            <a:pPr marL="0" lvl="0" indent="0">
              <a:lnSpc>
                <a:spcPct val="110000"/>
              </a:lnSpc>
              <a:spcBef>
                <a:spcPts val="600"/>
              </a:spcBef>
              <a:buNone/>
            </a:pPr>
            <a:r>
              <a:rPr lang="en-US" altLang="zh-TW" sz="3600" dirty="0">
                <a:solidFill>
                  <a:prstClr val="black"/>
                </a:solidFill>
              </a:rPr>
              <a:t>Munby presents a highly detailed set of procedures for </a:t>
            </a:r>
            <a:r>
              <a:rPr lang="en-US" altLang="zh-TW" sz="3600" dirty="0">
                <a:solidFill>
                  <a:srgbClr val="FF0000"/>
                </a:solidFill>
              </a:rPr>
              <a:t>discovering target situation needs</a:t>
            </a:r>
            <a:r>
              <a:rPr lang="en-US" altLang="zh-TW" sz="3600" dirty="0">
                <a:solidFill>
                  <a:prstClr val="black"/>
                </a:solidFill>
              </a:rPr>
              <a:t>. He calls this set of procedures the </a:t>
            </a:r>
            <a:r>
              <a:rPr lang="en-US" altLang="zh-TW" sz="3600" dirty="0">
                <a:solidFill>
                  <a:srgbClr val="FF0000"/>
                </a:solidFill>
              </a:rPr>
              <a:t>Communication Needs Processor (CNP)</a:t>
            </a:r>
            <a:r>
              <a:rPr lang="en-US" altLang="zh-TW" sz="3600" dirty="0"/>
              <a:t>.</a:t>
            </a:r>
            <a:r>
              <a:rPr lang="zh-TW" altLang="en-US" sz="3600" dirty="0">
                <a:solidFill>
                  <a:prstClr val="black"/>
                </a:solidFill>
              </a:rPr>
              <a:t> </a:t>
            </a:r>
            <a:r>
              <a:rPr lang="en-US" altLang="zh-TW" sz="3600" dirty="0">
                <a:solidFill>
                  <a:prstClr val="black"/>
                </a:solidFill>
              </a:rPr>
              <a:t>CNP consists of a range of questions about key communication variables (topic, participants, medium, etc.) which can be used </a:t>
            </a:r>
            <a:r>
              <a:rPr lang="en-US" altLang="zh-TW" sz="3600" dirty="0">
                <a:solidFill>
                  <a:srgbClr val="FF0000"/>
                </a:solidFill>
              </a:rPr>
              <a:t>to </a:t>
            </a:r>
            <a:r>
              <a:rPr lang="en-US" altLang="zh-TW" sz="3600" b="1" dirty="0">
                <a:solidFill>
                  <a:srgbClr val="FF0000"/>
                </a:solidFill>
              </a:rPr>
              <a:t>identify the target language needs</a:t>
            </a:r>
            <a:r>
              <a:rPr lang="en-US" altLang="zh-TW" sz="3600" dirty="0">
                <a:solidFill>
                  <a:srgbClr val="FF0000"/>
                </a:solidFill>
              </a:rPr>
              <a:t> of any group of learners</a:t>
            </a:r>
            <a:r>
              <a:rPr lang="en-US" altLang="zh-TW" sz="3600" dirty="0">
                <a:solidFill>
                  <a:prstClr val="black"/>
                </a:solidFill>
              </a:rPr>
              <a:t>.</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6924085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a:solidFill>
                  <a:prstClr val="white"/>
                </a:solidFill>
                <a:latin typeface="Calibri" panose="020F0502020204030204"/>
              </a:rPr>
              <a:t>What should be included in ESP?</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a:bodyPr>
          <a:lstStyle/>
          <a:p>
            <a:pPr marL="0" indent="0">
              <a:buNone/>
            </a:pPr>
            <a:r>
              <a:rPr lang="en-US" altLang="zh-TW" sz="3600" dirty="0">
                <a:latin typeface="Calibri" panose="020F0502020204030204" pitchFamily="34" charset="0"/>
                <a:cs typeface="Times New Roman" panose="02020603050405020304" pitchFamily="18" charset="0"/>
              </a:rPr>
              <a:t>Hutchinson &amp; Waters’ Definition:</a:t>
            </a:r>
          </a:p>
          <a:p>
            <a:pPr marL="0" indent="0">
              <a:buNone/>
            </a:pPr>
            <a:endParaRPr lang="en-US" altLang="zh-TW" sz="1200" dirty="0">
              <a:latin typeface="Calibri" panose="020F0502020204030204" pitchFamily="34" charset="0"/>
              <a:cs typeface="Times New Roman" panose="02020603050405020304" pitchFamily="18" charset="0"/>
            </a:endParaRPr>
          </a:p>
          <a:p>
            <a:pPr marL="0" indent="0">
              <a:buNone/>
            </a:pPr>
            <a:r>
              <a:rPr lang="en-US" altLang="zh-TW" sz="3200" dirty="0"/>
              <a:t>“ESP should </a:t>
            </a:r>
            <a:r>
              <a:rPr lang="en-US" altLang="zh-TW" sz="3200" dirty="0">
                <a:latin typeface="Calibri" panose="020F0502020204030204" pitchFamily="34" charset="0"/>
                <a:cs typeface="Times New Roman" panose="02020603050405020304" pitchFamily="18" charset="0"/>
              </a:rPr>
              <a:t>properly </a:t>
            </a:r>
          </a:p>
          <a:p>
            <a:pPr marL="0" indent="0">
              <a:buNone/>
            </a:pPr>
            <a:r>
              <a:rPr lang="en-US" altLang="zh-TW" sz="3200" dirty="0">
                <a:latin typeface="Calibri" panose="020F0502020204030204" pitchFamily="34" charset="0"/>
                <a:cs typeface="Times New Roman" panose="02020603050405020304" pitchFamily="18" charset="0"/>
              </a:rPr>
              <a:t>be seen </a:t>
            </a:r>
            <a:r>
              <a:rPr lang="en-US" altLang="zh-TW" sz="3200" b="1" dirty="0">
                <a:latin typeface="Calibri" panose="020F0502020204030204" pitchFamily="34" charset="0"/>
                <a:cs typeface="Times New Roman" panose="02020603050405020304" pitchFamily="18" charset="0"/>
              </a:rPr>
              <a:t>not as any particular language product </a:t>
            </a:r>
            <a:r>
              <a:rPr lang="en-US" altLang="zh-TW" sz="3200" dirty="0">
                <a:latin typeface="Calibri" panose="020F0502020204030204" pitchFamily="34" charset="0"/>
                <a:cs typeface="Times New Roman" panose="02020603050405020304" pitchFamily="18" charset="0"/>
              </a:rPr>
              <a:t>but as </a:t>
            </a:r>
            <a:r>
              <a:rPr lang="en-US" altLang="zh-TW" sz="3200" b="1" dirty="0">
                <a:latin typeface="Calibri" panose="020F0502020204030204" pitchFamily="34" charset="0"/>
                <a:cs typeface="Times New Roman" panose="02020603050405020304" pitchFamily="18" charset="0"/>
              </a:rPr>
              <a:t>an approach to language teaching</a:t>
            </a:r>
            <a:r>
              <a:rPr lang="en-US" altLang="zh-TW" sz="3200" dirty="0">
                <a:latin typeface="Calibri" panose="020F0502020204030204" pitchFamily="34" charset="0"/>
                <a:cs typeface="Times New Roman" panose="02020603050405020304" pitchFamily="18" charset="0"/>
              </a:rPr>
              <a:t> in which </a:t>
            </a:r>
            <a:r>
              <a:rPr lang="en-US" altLang="zh-TW" sz="3200" dirty="0">
                <a:solidFill>
                  <a:srgbClr val="FF0000"/>
                </a:solidFill>
                <a:latin typeface="Calibri" panose="020F0502020204030204" pitchFamily="34" charset="0"/>
                <a:cs typeface="Times New Roman" panose="02020603050405020304" pitchFamily="18" charset="0"/>
              </a:rPr>
              <a:t>all decisions as to content and method are based on the </a:t>
            </a:r>
            <a:r>
              <a:rPr lang="en-US" altLang="zh-TW" sz="3200" b="1" dirty="0">
                <a:solidFill>
                  <a:srgbClr val="FF0000"/>
                </a:solidFill>
                <a:latin typeface="Calibri" panose="020F0502020204030204" pitchFamily="34" charset="0"/>
                <a:cs typeface="Times New Roman" panose="02020603050405020304" pitchFamily="18" charset="0"/>
              </a:rPr>
              <a:t>learner’s reason </a:t>
            </a:r>
            <a:r>
              <a:rPr lang="en-US" altLang="zh-TW" sz="3200" dirty="0">
                <a:solidFill>
                  <a:srgbClr val="FF0000"/>
                </a:solidFill>
                <a:latin typeface="Calibri" panose="020F0502020204030204" pitchFamily="34" charset="0"/>
                <a:cs typeface="Times New Roman" panose="02020603050405020304" pitchFamily="18" charset="0"/>
              </a:rPr>
              <a:t>of learning</a:t>
            </a:r>
            <a:r>
              <a:rPr lang="en-US" altLang="zh-TW" sz="3200" dirty="0">
                <a:latin typeface="Calibri" panose="020F0502020204030204" pitchFamily="34" charset="0"/>
                <a:cs typeface="Times New Roman" panose="02020603050405020304" pitchFamily="18" charset="0"/>
              </a:rPr>
              <a:t>.</a:t>
            </a:r>
            <a:r>
              <a:rPr lang="en-US" altLang="zh-TW" sz="3200" dirty="0"/>
              <a:t>” </a:t>
            </a:r>
            <a:endParaRPr lang="en-US" altLang="zh-TW" sz="3200" dirty="0" smtClean="0"/>
          </a:p>
          <a:p>
            <a:pPr marL="0" indent="0" algn="r">
              <a:buNone/>
            </a:pPr>
            <a:r>
              <a:rPr lang="en-US" altLang="zh-TW" sz="2400" dirty="0" smtClean="0"/>
              <a:t>(</a:t>
            </a:r>
            <a:r>
              <a:rPr lang="en-US" altLang="zh-TW" sz="2400" dirty="0">
                <a:latin typeface="Calibri" panose="020F0502020204030204" pitchFamily="34" charset="0"/>
                <a:cs typeface="Times New Roman" panose="02020603050405020304" pitchFamily="18" charset="0"/>
              </a:rPr>
              <a:t>Hutchinson &amp; Waters, 1987:19</a:t>
            </a:r>
            <a:r>
              <a:rPr lang="en-US" altLang="zh-TW" sz="2400" dirty="0" smtClean="0"/>
              <a:t>)</a:t>
            </a:r>
            <a:endParaRPr lang="en-US" altLang="zh-TW" sz="2400"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1440521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a:solidFill>
                  <a:prstClr val="white"/>
                </a:solidFill>
                <a:latin typeface="Calibri" panose="020F0502020204030204"/>
              </a:rPr>
              <a:t>What should be included in ESP?</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fontScale="77500" lnSpcReduction="20000"/>
          </a:bodyPr>
          <a:lstStyle/>
          <a:p>
            <a:pPr marL="0" indent="0">
              <a:lnSpc>
                <a:spcPct val="120000"/>
              </a:lnSpc>
              <a:spcBef>
                <a:spcPts val="600"/>
              </a:spcBef>
              <a:buNone/>
            </a:pPr>
            <a:r>
              <a:rPr lang="en-US" altLang="zh-TW" sz="3600" dirty="0" err="1"/>
              <a:t>Strevens</a:t>
            </a:r>
            <a:r>
              <a:rPr lang="en-US" altLang="zh-TW" sz="3600" dirty="0"/>
              <a:t>’ definition: </a:t>
            </a:r>
            <a:r>
              <a:rPr lang="en-US" altLang="zh-TW" sz="3600" dirty="0">
                <a:solidFill>
                  <a:srgbClr val="FF0000"/>
                </a:solidFill>
              </a:rPr>
              <a:t>4 absolute </a:t>
            </a:r>
            <a:r>
              <a:rPr lang="en-US" altLang="zh-TW" sz="3600" dirty="0"/>
              <a:t>characteristics and </a:t>
            </a:r>
            <a:r>
              <a:rPr lang="en-US" altLang="zh-TW" sz="3600" dirty="0">
                <a:solidFill>
                  <a:srgbClr val="FF0000"/>
                </a:solidFill>
              </a:rPr>
              <a:t>2 variable </a:t>
            </a:r>
            <a:r>
              <a:rPr lang="en-US" altLang="zh-TW" sz="3600" dirty="0"/>
              <a:t>characteristics</a:t>
            </a:r>
          </a:p>
          <a:p>
            <a:pPr marL="0" indent="0">
              <a:lnSpc>
                <a:spcPct val="120000"/>
              </a:lnSpc>
              <a:spcBef>
                <a:spcPts val="600"/>
              </a:spcBef>
              <a:buNone/>
            </a:pPr>
            <a:r>
              <a:rPr lang="en-US" altLang="zh-TW" sz="3600" dirty="0"/>
              <a:t>The </a:t>
            </a:r>
            <a:r>
              <a:rPr lang="en-US" altLang="zh-TW" sz="3600" dirty="0">
                <a:solidFill>
                  <a:srgbClr val="FF0000"/>
                </a:solidFill>
              </a:rPr>
              <a:t>4</a:t>
            </a:r>
            <a:r>
              <a:rPr lang="zh-TW" altLang="en-US" sz="3600" dirty="0">
                <a:solidFill>
                  <a:srgbClr val="FF0000"/>
                </a:solidFill>
              </a:rPr>
              <a:t> </a:t>
            </a:r>
            <a:r>
              <a:rPr lang="en-US" altLang="zh-TW" sz="3600" dirty="0">
                <a:solidFill>
                  <a:srgbClr val="FF0000"/>
                </a:solidFill>
              </a:rPr>
              <a:t>absolute</a:t>
            </a:r>
            <a:r>
              <a:rPr lang="en-US" altLang="zh-TW" sz="3600" dirty="0"/>
              <a:t> characteristics consists of </a:t>
            </a:r>
            <a:r>
              <a:rPr lang="en-US" altLang="zh-TW" sz="4000" b="1" dirty="0"/>
              <a:t>English Language Teaching</a:t>
            </a:r>
          </a:p>
          <a:p>
            <a:pPr marL="539750" indent="-182563">
              <a:lnSpc>
                <a:spcPct val="120000"/>
              </a:lnSpc>
              <a:spcBef>
                <a:spcPts val="600"/>
              </a:spcBef>
              <a:buNone/>
            </a:pPr>
            <a:r>
              <a:rPr lang="en-US" altLang="zh-TW" sz="3600" dirty="0"/>
              <a:t>-	designed to </a:t>
            </a:r>
            <a:r>
              <a:rPr lang="en-US" altLang="zh-TW" sz="3600" dirty="0">
                <a:solidFill>
                  <a:srgbClr val="FF0000"/>
                </a:solidFill>
              </a:rPr>
              <a:t>meet specified needs of the learners</a:t>
            </a:r>
            <a:r>
              <a:rPr lang="en-US" altLang="zh-TW" sz="3600" dirty="0"/>
              <a:t>;</a:t>
            </a:r>
          </a:p>
          <a:p>
            <a:pPr marL="539750" indent="-182563">
              <a:lnSpc>
                <a:spcPct val="120000"/>
              </a:lnSpc>
              <a:spcBef>
                <a:spcPts val="600"/>
              </a:spcBef>
              <a:buNone/>
            </a:pPr>
            <a:r>
              <a:rPr lang="en-US" altLang="zh-TW" sz="3600" dirty="0"/>
              <a:t>-	related in </a:t>
            </a:r>
            <a:r>
              <a:rPr lang="en-US" altLang="zh-TW" sz="3600" dirty="0">
                <a:solidFill>
                  <a:srgbClr val="FF0000"/>
                </a:solidFill>
              </a:rPr>
              <a:t>content</a:t>
            </a:r>
            <a:r>
              <a:rPr lang="en-US" altLang="zh-TW" sz="3600" dirty="0"/>
              <a:t> (that is in theme and topics) to </a:t>
            </a:r>
            <a:r>
              <a:rPr lang="en-US" altLang="zh-TW" sz="3600" dirty="0">
                <a:solidFill>
                  <a:srgbClr val="FF0000"/>
                </a:solidFill>
              </a:rPr>
              <a:t>particular disciplines, occupations and activities</a:t>
            </a:r>
            <a:r>
              <a:rPr lang="en-US" altLang="zh-TW" sz="3600" dirty="0"/>
              <a:t>;</a:t>
            </a:r>
          </a:p>
          <a:p>
            <a:pPr marL="539750" indent="-182563">
              <a:lnSpc>
                <a:spcPct val="120000"/>
              </a:lnSpc>
              <a:spcBef>
                <a:spcPts val="600"/>
              </a:spcBef>
              <a:buNone/>
            </a:pPr>
            <a:r>
              <a:rPr lang="en-US" altLang="zh-TW" sz="3600" dirty="0"/>
              <a:t>-	centered on </a:t>
            </a:r>
            <a:r>
              <a:rPr lang="en-US" altLang="zh-TW" sz="3600" dirty="0">
                <a:solidFill>
                  <a:srgbClr val="FF0000"/>
                </a:solidFill>
              </a:rPr>
              <a:t>language appropriate </a:t>
            </a:r>
            <a:r>
              <a:rPr lang="en-US" altLang="zh-TW" sz="3600" dirty="0"/>
              <a:t>to those activities </a:t>
            </a:r>
            <a:r>
              <a:rPr lang="en-US" altLang="zh-TW" sz="3600" dirty="0">
                <a:solidFill>
                  <a:srgbClr val="FF0000"/>
                </a:solidFill>
              </a:rPr>
              <a:t>in syntax, lexis, discourse, semantics and so on, and analysis of the discourse</a:t>
            </a:r>
            <a:r>
              <a:rPr lang="en-US" altLang="zh-TW" sz="3600" dirty="0"/>
              <a:t>;</a:t>
            </a:r>
          </a:p>
          <a:p>
            <a:pPr marL="539750" indent="-182563">
              <a:lnSpc>
                <a:spcPct val="120000"/>
              </a:lnSpc>
              <a:spcBef>
                <a:spcPts val="600"/>
              </a:spcBef>
              <a:buNone/>
            </a:pPr>
            <a:r>
              <a:rPr lang="en-US" altLang="zh-TW" sz="3600" dirty="0"/>
              <a:t>-	in </a:t>
            </a:r>
            <a:r>
              <a:rPr lang="en-US" altLang="zh-TW" sz="3600" dirty="0">
                <a:solidFill>
                  <a:srgbClr val="FF0000"/>
                </a:solidFill>
              </a:rPr>
              <a:t>contrast</a:t>
            </a:r>
            <a:r>
              <a:rPr lang="en-US" altLang="zh-TW" sz="3600" dirty="0"/>
              <a:t> with “</a:t>
            </a:r>
            <a:r>
              <a:rPr lang="en-US" altLang="zh-TW" sz="3600" dirty="0">
                <a:solidFill>
                  <a:srgbClr val="FF0000"/>
                </a:solidFill>
              </a:rPr>
              <a:t>general English</a:t>
            </a:r>
            <a:r>
              <a:rPr lang="en-US" altLang="zh-TW" sz="3600" dirty="0"/>
              <a:t>.”</a:t>
            </a:r>
          </a:p>
          <a:p>
            <a:pPr marL="0" lvl="0" indent="0" algn="r">
              <a:buNone/>
            </a:pPr>
            <a:r>
              <a:rPr lang="en-US" altLang="zh-TW" sz="3600" dirty="0">
                <a:solidFill>
                  <a:prstClr val="black"/>
                </a:solidFill>
              </a:rPr>
              <a:t> </a:t>
            </a:r>
            <a:r>
              <a:rPr lang="en-US" altLang="zh-TW" sz="2400" dirty="0">
                <a:solidFill>
                  <a:prstClr val="black"/>
                </a:solidFill>
              </a:rPr>
              <a:t>(</a:t>
            </a:r>
            <a:r>
              <a:rPr lang="en-US" altLang="zh-TW" sz="2400" dirty="0" err="1">
                <a:solidFill>
                  <a:prstClr val="black"/>
                </a:solidFill>
                <a:latin typeface="Calibri" panose="020F0502020204030204" pitchFamily="34" charset="0"/>
                <a:cs typeface="Times New Roman" panose="02020603050405020304" pitchFamily="18" charset="0"/>
              </a:rPr>
              <a:t>Streven</a:t>
            </a:r>
            <a:r>
              <a:rPr lang="en-US" altLang="zh-TW" sz="2400" dirty="0">
                <a:solidFill>
                  <a:prstClr val="black"/>
                </a:solidFill>
                <a:latin typeface="Calibri" panose="020F0502020204030204" pitchFamily="34" charset="0"/>
                <a:cs typeface="Times New Roman" panose="02020603050405020304" pitchFamily="18" charset="0"/>
              </a:rPr>
              <a:t>, 1988</a:t>
            </a:r>
            <a:r>
              <a:rPr lang="en-US" altLang="zh-TW" sz="2400" dirty="0">
                <a:solidFill>
                  <a:prstClr val="black"/>
                </a:solidFill>
              </a:rPr>
              <a:t>)</a:t>
            </a:r>
            <a:endParaRPr lang="en-US" altLang="zh-TW" sz="3600"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7975550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a:solidFill>
                  <a:prstClr val="white"/>
                </a:solidFill>
                <a:latin typeface="Calibri" panose="020F0502020204030204"/>
              </a:rPr>
              <a:t>What should be included in ESP?</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a:bodyPr>
          <a:lstStyle/>
          <a:p>
            <a:pPr marL="0" indent="0">
              <a:buNone/>
            </a:pPr>
            <a:r>
              <a:rPr lang="en-US" altLang="zh-TW" sz="3600" dirty="0" err="1"/>
              <a:t>Strevens</a:t>
            </a:r>
            <a:r>
              <a:rPr lang="en-US" altLang="zh-TW" sz="3600" dirty="0"/>
              <a:t>’ definition: </a:t>
            </a:r>
            <a:r>
              <a:rPr lang="en-US" altLang="zh-TW" sz="3600" dirty="0" smtClean="0">
                <a:solidFill>
                  <a:srgbClr val="FF0000"/>
                </a:solidFill>
              </a:rPr>
              <a:t>2 </a:t>
            </a:r>
            <a:r>
              <a:rPr lang="en-US" altLang="zh-TW" sz="3600" dirty="0">
                <a:solidFill>
                  <a:srgbClr val="FF0000"/>
                </a:solidFill>
              </a:rPr>
              <a:t>variable </a:t>
            </a:r>
            <a:r>
              <a:rPr lang="en-US" altLang="zh-TW" sz="3600" dirty="0"/>
              <a:t>characteristics</a:t>
            </a:r>
          </a:p>
          <a:p>
            <a:pPr marL="446088" indent="-182563">
              <a:buNone/>
            </a:pPr>
            <a:r>
              <a:rPr lang="en-US" altLang="zh-TW" sz="3600" dirty="0" smtClean="0"/>
              <a:t>-</a:t>
            </a:r>
            <a:r>
              <a:rPr lang="en-US" altLang="zh-TW" sz="3600" dirty="0"/>
              <a:t>	May be </a:t>
            </a:r>
            <a:r>
              <a:rPr lang="en-US" altLang="zh-TW" sz="3600" dirty="0">
                <a:solidFill>
                  <a:srgbClr val="FF0000"/>
                </a:solidFill>
              </a:rPr>
              <a:t>restricted</a:t>
            </a:r>
            <a:r>
              <a:rPr lang="en-US" altLang="zh-TW" sz="3600" dirty="0"/>
              <a:t> as to the learning skills to be learned (for example, </a:t>
            </a:r>
            <a:r>
              <a:rPr lang="en-US" altLang="zh-TW" sz="3600" dirty="0">
                <a:solidFill>
                  <a:srgbClr val="FF0000"/>
                </a:solidFill>
              </a:rPr>
              <a:t>reading only</a:t>
            </a:r>
            <a:r>
              <a:rPr lang="en-US" altLang="zh-TW" sz="3600" dirty="0"/>
              <a:t>);</a:t>
            </a:r>
          </a:p>
          <a:p>
            <a:pPr marL="446088" indent="-182563">
              <a:buNone/>
            </a:pPr>
            <a:r>
              <a:rPr lang="en-US" altLang="zh-TW" sz="3600" dirty="0"/>
              <a:t>-	May </a:t>
            </a:r>
            <a:r>
              <a:rPr lang="en-US" altLang="zh-TW" sz="3600" dirty="0">
                <a:solidFill>
                  <a:srgbClr val="FF0000"/>
                </a:solidFill>
              </a:rPr>
              <a:t>not be taught </a:t>
            </a:r>
            <a:r>
              <a:rPr lang="en-US" altLang="zh-TW" sz="3600" dirty="0"/>
              <a:t>according to </a:t>
            </a:r>
            <a:r>
              <a:rPr lang="en-US" altLang="zh-TW" sz="3600" dirty="0">
                <a:solidFill>
                  <a:srgbClr val="FF0000"/>
                </a:solidFill>
              </a:rPr>
              <a:t>any pre-ordained methodology</a:t>
            </a:r>
            <a:r>
              <a:rPr lang="en-US" altLang="zh-TW" sz="3600" dirty="0"/>
              <a:t>.</a:t>
            </a:r>
            <a:r>
              <a:rPr lang="en-US" altLang="zh-TW" sz="3600" dirty="0">
                <a:solidFill>
                  <a:prstClr val="black"/>
                </a:solidFill>
              </a:rPr>
              <a:t> </a:t>
            </a:r>
          </a:p>
          <a:p>
            <a:pPr marL="182563" indent="-182563">
              <a:buNone/>
            </a:pPr>
            <a:endParaRPr lang="en-US" altLang="zh-TW" sz="2400" dirty="0">
              <a:solidFill>
                <a:prstClr val="black"/>
              </a:solidFill>
            </a:endParaRPr>
          </a:p>
          <a:p>
            <a:pPr marL="182563" indent="-182563">
              <a:buNone/>
            </a:pPr>
            <a:endParaRPr lang="en-US" altLang="zh-TW" sz="2400" dirty="0">
              <a:solidFill>
                <a:prstClr val="black"/>
              </a:solidFill>
            </a:endParaRPr>
          </a:p>
          <a:p>
            <a:pPr marL="182563" indent="-182563">
              <a:buNone/>
            </a:pPr>
            <a:endParaRPr lang="en-US" altLang="zh-TW" sz="2400" dirty="0">
              <a:solidFill>
                <a:prstClr val="black"/>
              </a:solidFill>
            </a:endParaRPr>
          </a:p>
          <a:p>
            <a:pPr marL="182563" indent="-182563">
              <a:buNone/>
            </a:pPr>
            <a:endParaRPr lang="en-US" altLang="zh-TW" sz="2400" dirty="0">
              <a:solidFill>
                <a:prstClr val="black"/>
              </a:solidFill>
            </a:endParaRPr>
          </a:p>
          <a:p>
            <a:pPr marL="182563" indent="-182563" algn="r">
              <a:buNone/>
            </a:pPr>
            <a:r>
              <a:rPr lang="en-US" altLang="zh-TW" sz="2400" dirty="0">
                <a:solidFill>
                  <a:prstClr val="black"/>
                </a:solidFill>
              </a:rPr>
              <a:t>(</a:t>
            </a:r>
            <a:r>
              <a:rPr lang="en-US" altLang="zh-TW" sz="2400" dirty="0" err="1">
                <a:solidFill>
                  <a:prstClr val="black"/>
                </a:solidFill>
                <a:latin typeface="Calibri" panose="020F0502020204030204" pitchFamily="34" charset="0"/>
                <a:cs typeface="Times New Roman" panose="02020603050405020304" pitchFamily="18" charset="0"/>
              </a:rPr>
              <a:t>Streven</a:t>
            </a:r>
            <a:r>
              <a:rPr lang="en-US" altLang="zh-TW" sz="2400" dirty="0">
                <a:solidFill>
                  <a:prstClr val="black"/>
                </a:solidFill>
                <a:latin typeface="Calibri" panose="020F0502020204030204" pitchFamily="34" charset="0"/>
                <a:cs typeface="Times New Roman" panose="02020603050405020304" pitchFamily="18" charset="0"/>
              </a:rPr>
              <a:t>, 1988</a:t>
            </a:r>
            <a:r>
              <a:rPr lang="en-US" altLang="zh-TW" sz="2400" dirty="0">
                <a:solidFill>
                  <a:prstClr val="black"/>
                </a:solidFill>
              </a:rPr>
              <a:t>)</a:t>
            </a:r>
            <a:endParaRPr lang="en-US" altLang="zh-TW" sz="3600"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4789385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a:solidFill>
                  <a:prstClr val="white"/>
                </a:solidFill>
                <a:latin typeface="Calibri" panose="020F0502020204030204"/>
              </a:rPr>
              <a:t>What should be included in ESP?</a:t>
            </a:r>
            <a:endParaRPr lang="zh-TW" altLang="en-US" sz="4000" b="1" dirty="0">
              <a:solidFill>
                <a:schemeClr val="bg1"/>
              </a:solidFill>
              <a:latin typeface="+mn-lt"/>
            </a:endParaRPr>
          </a:p>
        </p:txBody>
      </p:sp>
      <p:sp>
        <p:nvSpPr>
          <p:cNvPr id="3" name="Content Placeholder 2"/>
          <p:cNvSpPr>
            <a:spLocks noGrp="1"/>
          </p:cNvSpPr>
          <p:nvPr>
            <p:ph idx="1"/>
          </p:nvPr>
        </p:nvSpPr>
        <p:spPr>
          <a:xfrm>
            <a:off x="723900" y="1019909"/>
            <a:ext cx="10629900" cy="5157055"/>
          </a:xfrm>
        </p:spPr>
        <p:txBody>
          <a:bodyPr>
            <a:normAutofit fontScale="85000" lnSpcReduction="20000"/>
          </a:bodyPr>
          <a:lstStyle/>
          <a:p>
            <a:pPr marL="0" indent="0">
              <a:lnSpc>
                <a:spcPct val="120000"/>
              </a:lnSpc>
              <a:spcBef>
                <a:spcPts val="600"/>
              </a:spcBef>
              <a:buNone/>
            </a:pPr>
            <a:r>
              <a:rPr lang="en-US" altLang="zh-TW" sz="3600" dirty="0"/>
              <a:t>Dudley Evans &amp; St John’s definition: </a:t>
            </a:r>
            <a:r>
              <a:rPr lang="en-US" altLang="zh-TW" sz="3600" dirty="0">
                <a:solidFill>
                  <a:srgbClr val="FF0000"/>
                </a:solidFill>
              </a:rPr>
              <a:t>3 absolute </a:t>
            </a:r>
            <a:r>
              <a:rPr lang="en-US" altLang="zh-TW" sz="3600" dirty="0"/>
              <a:t>characteristics and </a:t>
            </a:r>
            <a:r>
              <a:rPr lang="en-US" altLang="zh-TW" sz="3600" dirty="0">
                <a:solidFill>
                  <a:srgbClr val="FF0000"/>
                </a:solidFill>
              </a:rPr>
              <a:t>4 variable </a:t>
            </a:r>
            <a:r>
              <a:rPr lang="en-US" altLang="zh-TW" sz="3600" dirty="0"/>
              <a:t>characteristics</a:t>
            </a:r>
            <a:endParaRPr lang="en-US" altLang="zh-TW" sz="2400" dirty="0"/>
          </a:p>
          <a:p>
            <a:pPr marL="0" indent="0">
              <a:lnSpc>
                <a:spcPct val="120000"/>
              </a:lnSpc>
              <a:spcBef>
                <a:spcPts val="600"/>
              </a:spcBef>
              <a:buNone/>
            </a:pPr>
            <a:endParaRPr lang="en-US" altLang="zh-TW" sz="1300" dirty="0"/>
          </a:p>
          <a:p>
            <a:pPr marL="0" indent="0">
              <a:lnSpc>
                <a:spcPct val="120000"/>
              </a:lnSpc>
              <a:spcBef>
                <a:spcPts val="600"/>
              </a:spcBef>
              <a:buNone/>
            </a:pPr>
            <a:r>
              <a:rPr lang="en-US" altLang="zh-TW" sz="3600" dirty="0"/>
              <a:t>The </a:t>
            </a:r>
            <a:r>
              <a:rPr lang="en-US" altLang="zh-TW" sz="3600" dirty="0">
                <a:solidFill>
                  <a:srgbClr val="FF0000"/>
                </a:solidFill>
              </a:rPr>
              <a:t>three absolute </a:t>
            </a:r>
            <a:r>
              <a:rPr lang="en-US" altLang="zh-TW" sz="3600" dirty="0"/>
              <a:t>characteristics:</a:t>
            </a:r>
          </a:p>
          <a:p>
            <a:pPr marL="623888" indent="-260350">
              <a:lnSpc>
                <a:spcPct val="120000"/>
              </a:lnSpc>
              <a:spcBef>
                <a:spcPts val="600"/>
              </a:spcBef>
              <a:buNone/>
            </a:pPr>
            <a:r>
              <a:rPr lang="en-US" altLang="zh-TW" sz="3600" dirty="0"/>
              <a:t>-	ESP is designed </a:t>
            </a:r>
            <a:r>
              <a:rPr lang="en-US" altLang="zh-TW" sz="3600" dirty="0">
                <a:solidFill>
                  <a:srgbClr val="FF0000"/>
                </a:solidFill>
              </a:rPr>
              <a:t>to meet specific needs </a:t>
            </a:r>
            <a:r>
              <a:rPr lang="en-US" altLang="zh-TW" sz="3600" dirty="0"/>
              <a:t>of the learner;</a:t>
            </a:r>
          </a:p>
          <a:p>
            <a:pPr marL="623888" indent="-260350">
              <a:lnSpc>
                <a:spcPct val="120000"/>
              </a:lnSpc>
              <a:spcBef>
                <a:spcPts val="600"/>
              </a:spcBef>
              <a:buNone/>
            </a:pPr>
            <a:r>
              <a:rPr lang="en-US" altLang="zh-TW" sz="3600" dirty="0"/>
              <a:t>-	ESP makes use of the underlying </a:t>
            </a:r>
            <a:r>
              <a:rPr lang="en-US" altLang="zh-TW" sz="3600" dirty="0">
                <a:solidFill>
                  <a:srgbClr val="FF0000"/>
                </a:solidFill>
              </a:rPr>
              <a:t>methodology and activities </a:t>
            </a:r>
            <a:r>
              <a:rPr lang="en-US" altLang="zh-TW" sz="3600" dirty="0"/>
              <a:t>of </a:t>
            </a:r>
            <a:r>
              <a:rPr lang="en-US" altLang="zh-TW" sz="3600" dirty="0">
                <a:solidFill>
                  <a:srgbClr val="FF0000"/>
                </a:solidFill>
              </a:rPr>
              <a:t>the disciplines it serves</a:t>
            </a:r>
            <a:r>
              <a:rPr lang="en-US" altLang="zh-TW" sz="3600" dirty="0"/>
              <a:t>;</a:t>
            </a:r>
          </a:p>
          <a:p>
            <a:pPr marL="623888" indent="-260350">
              <a:lnSpc>
                <a:spcPct val="120000"/>
              </a:lnSpc>
              <a:spcBef>
                <a:spcPts val="600"/>
              </a:spcBef>
              <a:buNone/>
            </a:pPr>
            <a:r>
              <a:rPr lang="en-US" altLang="zh-TW" sz="3600" dirty="0"/>
              <a:t>-	ESP is </a:t>
            </a:r>
            <a:r>
              <a:rPr lang="en-US" altLang="zh-TW" sz="3600" dirty="0">
                <a:solidFill>
                  <a:srgbClr val="FF0000"/>
                </a:solidFill>
              </a:rPr>
              <a:t>centered on the language </a:t>
            </a:r>
            <a:r>
              <a:rPr lang="en-US" altLang="zh-TW" sz="3600" dirty="0"/>
              <a:t>(grammar, lexis, register), </a:t>
            </a:r>
            <a:r>
              <a:rPr lang="en-US" altLang="zh-TW" sz="3600" dirty="0">
                <a:solidFill>
                  <a:srgbClr val="FF0000"/>
                </a:solidFill>
              </a:rPr>
              <a:t>skills</a:t>
            </a:r>
            <a:r>
              <a:rPr lang="en-US" altLang="zh-TW" sz="3600" dirty="0"/>
              <a:t>, </a:t>
            </a:r>
            <a:r>
              <a:rPr lang="en-US" altLang="zh-TW" sz="3600" dirty="0">
                <a:solidFill>
                  <a:srgbClr val="FF0000"/>
                </a:solidFill>
              </a:rPr>
              <a:t>discourses</a:t>
            </a:r>
            <a:r>
              <a:rPr lang="en-US" altLang="zh-TW" sz="3600" dirty="0"/>
              <a:t> and </a:t>
            </a:r>
            <a:r>
              <a:rPr lang="en-US" altLang="zh-TW" sz="3600" dirty="0">
                <a:solidFill>
                  <a:srgbClr val="FF0000"/>
                </a:solidFill>
              </a:rPr>
              <a:t>genres</a:t>
            </a:r>
            <a:r>
              <a:rPr lang="en-US" altLang="zh-TW" sz="3600" dirty="0"/>
              <a:t> appropriate to these activities.</a:t>
            </a:r>
          </a:p>
          <a:p>
            <a:pPr marL="623888" indent="-260350" algn="r">
              <a:buNone/>
            </a:pPr>
            <a:endParaRPr lang="en-US" altLang="zh-TW" sz="2400" dirty="0"/>
          </a:p>
          <a:p>
            <a:pPr marL="0" indent="0" algn="r">
              <a:buNone/>
            </a:pPr>
            <a:r>
              <a:rPr lang="en-US" altLang="zh-TW" sz="2400" dirty="0"/>
              <a:t>(Dudley-Evans &amp; St John</a:t>
            </a:r>
            <a:r>
              <a:rPr kumimoji="1" lang="en-US" altLang="zh-TW" sz="2400" kern="0" dirty="0">
                <a:solidFill>
                  <a:srgbClr val="000049"/>
                </a:solidFill>
                <a:cs typeface="Times New Roman" pitchFamily="18" charset="0"/>
              </a:rPr>
              <a:t>, </a:t>
            </a:r>
            <a:r>
              <a:rPr kumimoji="1" lang="en-US" altLang="ja-JP" sz="2400" kern="0" dirty="0">
                <a:solidFill>
                  <a:srgbClr val="000049"/>
                </a:solidFill>
                <a:cs typeface="Times New Roman" pitchFamily="18" charset="0"/>
              </a:rPr>
              <a:t>1998</a:t>
            </a:r>
            <a:r>
              <a:rPr kumimoji="1" lang="en-US" altLang="ja-JP" sz="2400" kern="0" dirty="0" smtClean="0">
                <a:solidFill>
                  <a:srgbClr val="000049"/>
                </a:solidFill>
                <a:cs typeface="Times New Roman" pitchFamily="18" charset="0"/>
              </a:rPr>
              <a:t>)</a:t>
            </a:r>
            <a:endParaRPr lang="en-US" altLang="zh-TW" sz="2400"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2382890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7000">
              <a:schemeClr val="accent1">
                <a:lumMod val="45000"/>
                <a:lumOff val="55000"/>
              </a:schemeClr>
            </a:gs>
            <a:gs pos="93000">
              <a:schemeClr val="accent1">
                <a:lumMod val="45000"/>
                <a:lumOff val="55000"/>
              </a:schemeClr>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1371" y="0"/>
            <a:ext cx="10907486" cy="840523"/>
          </a:xfrm>
        </p:spPr>
        <p:txBody>
          <a:bodyPr>
            <a:normAutofit/>
          </a:bodyPr>
          <a:lstStyle/>
          <a:p>
            <a:r>
              <a:rPr lang="en-US" altLang="zh-TW" sz="4000" b="1" dirty="0">
                <a:solidFill>
                  <a:prstClr val="white"/>
                </a:solidFill>
                <a:latin typeface="Calibri" panose="020F0502020204030204"/>
              </a:rPr>
              <a:t>What should be included in ESP?</a:t>
            </a:r>
            <a:endParaRPr lang="zh-TW" altLang="en-US" sz="4000" b="1" dirty="0">
              <a:solidFill>
                <a:schemeClr val="bg1"/>
              </a:solidFill>
              <a:latin typeface="+mn-lt"/>
            </a:endParaRPr>
          </a:p>
        </p:txBody>
      </p:sp>
      <p:sp>
        <p:nvSpPr>
          <p:cNvPr id="3" name="Content Placeholder 2"/>
          <p:cNvSpPr>
            <a:spLocks noGrp="1"/>
          </p:cNvSpPr>
          <p:nvPr>
            <p:ph idx="1"/>
          </p:nvPr>
        </p:nvSpPr>
        <p:spPr>
          <a:xfrm>
            <a:off x="723899" y="1019909"/>
            <a:ext cx="11077575" cy="5157055"/>
          </a:xfrm>
        </p:spPr>
        <p:txBody>
          <a:bodyPr>
            <a:normAutofit fontScale="70000" lnSpcReduction="20000"/>
          </a:bodyPr>
          <a:lstStyle/>
          <a:p>
            <a:pPr marL="0" indent="0">
              <a:lnSpc>
                <a:spcPct val="120000"/>
              </a:lnSpc>
              <a:spcBef>
                <a:spcPts val="600"/>
              </a:spcBef>
              <a:buNone/>
            </a:pPr>
            <a:r>
              <a:rPr lang="en-US" altLang="zh-TW" sz="3600" dirty="0">
                <a:latin typeface="Arial Narrow" panose="020B0606020202030204" pitchFamily="34" charset="0"/>
              </a:rPr>
              <a:t>Dudley Evans &amp; St John’s definition: </a:t>
            </a:r>
            <a:r>
              <a:rPr lang="en-US" altLang="zh-TW" sz="3600" dirty="0" smtClean="0">
                <a:solidFill>
                  <a:srgbClr val="FF0000"/>
                </a:solidFill>
                <a:latin typeface="Arial Narrow" panose="020B0606020202030204" pitchFamily="34" charset="0"/>
              </a:rPr>
              <a:t>4 </a:t>
            </a:r>
            <a:r>
              <a:rPr lang="en-US" altLang="zh-TW" sz="3600" dirty="0">
                <a:solidFill>
                  <a:srgbClr val="FF0000"/>
                </a:solidFill>
                <a:latin typeface="Arial Narrow" panose="020B0606020202030204" pitchFamily="34" charset="0"/>
              </a:rPr>
              <a:t>variable </a:t>
            </a:r>
            <a:r>
              <a:rPr lang="en-US" altLang="zh-TW" sz="3600" dirty="0" smtClean="0">
                <a:latin typeface="Arial Narrow" panose="020B0606020202030204" pitchFamily="34" charset="0"/>
              </a:rPr>
              <a:t>characteristics:</a:t>
            </a:r>
            <a:endParaRPr lang="en-US" altLang="zh-TW" sz="3600" dirty="0">
              <a:latin typeface="Arial Narrow" panose="020B0606020202030204" pitchFamily="34" charset="0"/>
            </a:endParaRPr>
          </a:p>
          <a:p>
            <a:pPr marL="446088" indent="-182563">
              <a:lnSpc>
                <a:spcPct val="120000"/>
              </a:lnSpc>
              <a:spcBef>
                <a:spcPts val="600"/>
              </a:spcBef>
              <a:buNone/>
            </a:pPr>
            <a:r>
              <a:rPr lang="en-US" altLang="zh-TW" sz="3600" dirty="0">
                <a:latin typeface="Arial Narrow" panose="020B0606020202030204" pitchFamily="34" charset="0"/>
              </a:rPr>
              <a:t>-	ESP may be related to or </a:t>
            </a:r>
            <a:r>
              <a:rPr lang="en-US" altLang="zh-TW" sz="3600" dirty="0">
                <a:solidFill>
                  <a:srgbClr val="FF0000"/>
                </a:solidFill>
                <a:latin typeface="Arial Narrow" panose="020B0606020202030204" pitchFamily="34" charset="0"/>
              </a:rPr>
              <a:t>designed for specific disciplines</a:t>
            </a:r>
            <a:r>
              <a:rPr lang="en-US" altLang="zh-TW" sz="3600" dirty="0">
                <a:latin typeface="Arial Narrow" panose="020B0606020202030204" pitchFamily="34" charset="0"/>
              </a:rPr>
              <a:t>;</a:t>
            </a:r>
          </a:p>
          <a:p>
            <a:pPr marL="446088" indent="-182563">
              <a:lnSpc>
                <a:spcPct val="120000"/>
              </a:lnSpc>
              <a:spcBef>
                <a:spcPts val="600"/>
              </a:spcBef>
              <a:buNone/>
            </a:pPr>
            <a:r>
              <a:rPr lang="en-US" altLang="zh-TW" sz="3600" dirty="0">
                <a:latin typeface="Arial Narrow" panose="020B0606020202030204" pitchFamily="34" charset="0"/>
              </a:rPr>
              <a:t>-	ESP may use, in specific teaching situations, a </a:t>
            </a:r>
            <a:r>
              <a:rPr lang="en-US" altLang="zh-TW" sz="3600" dirty="0">
                <a:solidFill>
                  <a:srgbClr val="FF0000"/>
                </a:solidFill>
                <a:latin typeface="Arial Narrow" panose="020B0606020202030204" pitchFamily="34" charset="0"/>
              </a:rPr>
              <a:t>different methodology from that of general English</a:t>
            </a:r>
            <a:r>
              <a:rPr lang="en-US" altLang="zh-TW" sz="3600" dirty="0">
                <a:latin typeface="Arial Narrow" panose="020B0606020202030204" pitchFamily="34" charset="0"/>
              </a:rPr>
              <a:t>;</a:t>
            </a:r>
          </a:p>
          <a:p>
            <a:pPr marL="446088" indent="-182563">
              <a:lnSpc>
                <a:spcPct val="120000"/>
              </a:lnSpc>
              <a:spcBef>
                <a:spcPts val="600"/>
              </a:spcBef>
              <a:buNone/>
            </a:pPr>
            <a:r>
              <a:rPr lang="en-US" altLang="zh-TW" sz="3600" dirty="0">
                <a:latin typeface="Arial Narrow" panose="020B0606020202030204" pitchFamily="34" charset="0"/>
              </a:rPr>
              <a:t>-	ESP is likely to be </a:t>
            </a:r>
            <a:r>
              <a:rPr lang="en-US" altLang="zh-TW" sz="3600" dirty="0">
                <a:solidFill>
                  <a:srgbClr val="FF0000"/>
                </a:solidFill>
                <a:latin typeface="Arial Narrow" panose="020B0606020202030204" pitchFamily="34" charset="0"/>
              </a:rPr>
              <a:t>designed for adult learners</a:t>
            </a:r>
            <a:r>
              <a:rPr lang="en-US" altLang="zh-TW" sz="3600" dirty="0">
                <a:latin typeface="Arial Narrow" panose="020B0606020202030204" pitchFamily="34" charset="0"/>
              </a:rPr>
              <a:t>, either at a </a:t>
            </a:r>
            <a:r>
              <a:rPr lang="en-US" altLang="zh-TW" sz="3600" dirty="0">
                <a:solidFill>
                  <a:srgbClr val="FF0000"/>
                </a:solidFill>
                <a:latin typeface="Arial Narrow" panose="020B0606020202030204" pitchFamily="34" charset="0"/>
              </a:rPr>
              <a:t>tertiary level</a:t>
            </a:r>
            <a:r>
              <a:rPr lang="en-US" altLang="zh-TW" sz="3600" dirty="0">
                <a:latin typeface="Arial Narrow" panose="020B0606020202030204" pitchFamily="34" charset="0"/>
              </a:rPr>
              <a:t> institution or </a:t>
            </a:r>
            <a:r>
              <a:rPr lang="en-US" altLang="zh-TW" sz="3600" dirty="0">
                <a:solidFill>
                  <a:srgbClr val="FF0000"/>
                </a:solidFill>
                <a:latin typeface="Arial Narrow" panose="020B0606020202030204" pitchFamily="34" charset="0"/>
              </a:rPr>
              <a:t>in a professional work situation</a:t>
            </a:r>
            <a:r>
              <a:rPr lang="en-US" altLang="zh-TW" sz="3600" dirty="0">
                <a:latin typeface="Arial Narrow" panose="020B0606020202030204" pitchFamily="34" charset="0"/>
              </a:rPr>
              <a:t>. It could, however, be used for learners at secondary school level;</a:t>
            </a:r>
          </a:p>
          <a:p>
            <a:pPr marL="446088" indent="-182563">
              <a:lnSpc>
                <a:spcPct val="120000"/>
              </a:lnSpc>
              <a:spcBef>
                <a:spcPts val="600"/>
              </a:spcBef>
              <a:buNone/>
            </a:pPr>
            <a:r>
              <a:rPr lang="en-US" altLang="zh-TW" sz="3600" dirty="0">
                <a:latin typeface="Arial Narrow" panose="020B0606020202030204" pitchFamily="34" charset="0"/>
              </a:rPr>
              <a:t>-	ESP is generally designed </a:t>
            </a:r>
            <a:r>
              <a:rPr lang="en-US" altLang="zh-TW" sz="3600" dirty="0">
                <a:solidFill>
                  <a:srgbClr val="FF0000"/>
                </a:solidFill>
                <a:latin typeface="Arial Narrow" panose="020B0606020202030204" pitchFamily="34" charset="0"/>
              </a:rPr>
              <a:t>for </a:t>
            </a:r>
            <a:r>
              <a:rPr lang="en-US" altLang="zh-TW" sz="4600" b="1" dirty="0">
                <a:solidFill>
                  <a:srgbClr val="FF0000"/>
                </a:solidFill>
                <a:latin typeface="Arial Narrow" panose="020B0606020202030204" pitchFamily="34" charset="0"/>
              </a:rPr>
              <a:t>intermediate or advanced students</a:t>
            </a:r>
            <a:r>
              <a:rPr lang="en-US" altLang="zh-TW" sz="3600" dirty="0">
                <a:latin typeface="Arial Narrow" panose="020B0606020202030204" pitchFamily="34" charset="0"/>
              </a:rPr>
              <a:t>. Most ESP courses </a:t>
            </a:r>
            <a:r>
              <a:rPr lang="en-US" altLang="zh-TW" sz="4600" b="1" dirty="0">
                <a:solidFill>
                  <a:srgbClr val="FF0000"/>
                </a:solidFill>
                <a:latin typeface="Arial Narrow" panose="020B0606020202030204" pitchFamily="34" charset="0"/>
              </a:rPr>
              <a:t>assume basic knowledge of the language system</a:t>
            </a:r>
            <a:r>
              <a:rPr lang="en-US" altLang="zh-TW" sz="3600" dirty="0">
                <a:latin typeface="Arial Narrow" panose="020B0606020202030204" pitchFamily="34" charset="0"/>
              </a:rPr>
              <a:t>, but it can be used with beginners.</a:t>
            </a:r>
          </a:p>
          <a:p>
            <a:pPr marL="0" indent="0" algn="r">
              <a:buNone/>
            </a:pPr>
            <a:endParaRPr lang="en-US" altLang="zh-TW" sz="2400" dirty="0" smtClean="0"/>
          </a:p>
          <a:p>
            <a:pPr marL="0" indent="0" algn="r">
              <a:buNone/>
            </a:pPr>
            <a:r>
              <a:rPr lang="en-US" altLang="zh-TW" sz="2400" dirty="0" smtClean="0"/>
              <a:t>(</a:t>
            </a:r>
            <a:r>
              <a:rPr lang="en-US" altLang="zh-TW" sz="2400" dirty="0"/>
              <a:t>Dudley-Evans &amp; St John</a:t>
            </a:r>
            <a:r>
              <a:rPr kumimoji="1" lang="en-US" altLang="zh-TW" sz="2400" kern="0" dirty="0">
                <a:solidFill>
                  <a:srgbClr val="000049"/>
                </a:solidFill>
                <a:cs typeface="Times New Roman" pitchFamily="18" charset="0"/>
              </a:rPr>
              <a:t>, </a:t>
            </a:r>
            <a:r>
              <a:rPr kumimoji="1" lang="en-US" altLang="ja-JP" sz="2400" kern="0" dirty="0">
                <a:solidFill>
                  <a:srgbClr val="000049"/>
                </a:solidFill>
                <a:cs typeface="Times New Roman" pitchFamily="18" charset="0"/>
              </a:rPr>
              <a:t>1998)</a:t>
            </a:r>
            <a:endParaRPr lang="en-US" altLang="zh-TW" sz="2400"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9391FC-6D10-425A-9B54-3A073EA1D2D7}" type="datetime1">
              <a:rPr kumimoji="0" lang="en-US" altLang="zh-TW"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12/7/2018</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1BFFB9-C952-4C22-82D0-3D6A0AF64A5E}" type="slidenum">
              <a:rPr kumimoji="0" lang="zh-TW" altLang="en-US" sz="1200" b="0" i="0" u="none" strike="noStrike" kern="1200" cap="none" spc="0" normalizeH="0" baseline="0" noProof="0" smtClean="0">
                <a:ln>
                  <a:noFill/>
                </a:ln>
                <a:solidFill>
                  <a:schemeClr val="tx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TW" altLang="en-US" sz="1200" b="0" i="0" u="none" strike="noStrike" kern="1200" cap="none" spc="0" normalizeH="0" baseline="0" noProof="0" dirty="0">
              <a:ln>
                <a:noFill/>
              </a:ln>
              <a:solidFill>
                <a:schemeClr val="tx1"/>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2257228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4017</TotalTime>
  <Words>1380</Words>
  <Application>Microsoft Office PowerPoint</Application>
  <PresentationFormat>Widescreen</PresentationFormat>
  <Paragraphs>301</Paragraphs>
  <Slides>28</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游ゴシック</vt:lpstr>
      <vt:lpstr>新細明體</vt:lpstr>
      <vt:lpstr>標楷體</vt:lpstr>
      <vt:lpstr>Arial</vt:lpstr>
      <vt:lpstr>Arial Narrow</vt:lpstr>
      <vt:lpstr>Calibri</vt:lpstr>
      <vt:lpstr>Calibri Light</vt:lpstr>
      <vt:lpstr>Helvetica</vt:lpstr>
      <vt:lpstr>Times New Roman</vt:lpstr>
      <vt:lpstr>Office Theme</vt:lpstr>
      <vt:lpstr>From ESP to CLIL</vt:lpstr>
      <vt:lpstr>Overview</vt:lpstr>
      <vt:lpstr>Why ESP?</vt:lpstr>
      <vt:lpstr>What should be included in ESP?</vt:lpstr>
      <vt:lpstr>What should be included in ESP?</vt:lpstr>
      <vt:lpstr>What should be included in ESP?</vt:lpstr>
      <vt:lpstr>What should be included in ESP?</vt:lpstr>
      <vt:lpstr>What should be included in ESP?</vt:lpstr>
      <vt:lpstr>What should be included in ESP?</vt:lpstr>
      <vt:lpstr>What should be included in ESP?</vt:lpstr>
      <vt:lpstr>What should be included in ESP?</vt:lpstr>
      <vt:lpstr>Continuum of ELT course types (from ELT to ESP)</vt:lpstr>
      <vt:lpstr>Challenges of ESP courses in Taiwan</vt:lpstr>
      <vt:lpstr>Why Content &amp; Language Integrated Learning (CLIL)?</vt:lpstr>
      <vt:lpstr>What should be included in CLIL?</vt:lpstr>
      <vt:lpstr>What should be included in CLIL?</vt:lpstr>
      <vt:lpstr>What should be included in CLIL?</vt:lpstr>
      <vt:lpstr>What should be included in CLIL?</vt:lpstr>
      <vt:lpstr>What should be included in CLIL?</vt:lpstr>
      <vt:lpstr>What should be included in CLIL?</vt:lpstr>
      <vt:lpstr>What should be included in CLIL?</vt:lpstr>
      <vt:lpstr>What should be included in CLIL?</vt:lpstr>
      <vt:lpstr>What should be included in CLIL?</vt:lpstr>
      <vt:lpstr>What should be included in CLIL?</vt:lpstr>
      <vt:lpstr>Translanguaging </vt:lpstr>
      <vt:lpstr>What should be included in CLIL?</vt:lpstr>
      <vt:lpstr>Some challenges for promoting CLIL in Taiwan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ckliu</dc:creator>
  <cp:lastModifiedBy>Ching Kang Liu</cp:lastModifiedBy>
  <cp:revision>270</cp:revision>
  <cp:lastPrinted>2017-08-23T07:35:39Z</cp:lastPrinted>
  <dcterms:created xsi:type="dcterms:W3CDTF">2017-08-20T02:14:17Z</dcterms:created>
  <dcterms:modified xsi:type="dcterms:W3CDTF">2018-12-07T12:01:22Z</dcterms:modified>
</cp:coreProperties>
</file>